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6629400" cy="8712200"/>
  <p:notesSz cx="6629400" cy="8712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7205" y="2700782"/>
            <a:ext cx="5634990" cy="18295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4410" y="4878832"/>
            <a:ext cx="4640580" cy="217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37B8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Palladio Uralic"/>
                <a:cs typeface="Palladio Ural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37B8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31470" y="2003806"/>
            <a:ext cx="2883789" cy="57500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414141" y="2003806"/>
            <a:ext cx="2883789" cy="57500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37B8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9999" y="7950148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12700">
            <a:solidFill>
              <a:srgbClr val="1FB3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4380" y="1089786"/>
            <a:ext cx="4380639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37B8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300" y="2279574"/>
            <a:ext cx="4850765" cy="1744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31F20"/>
                </a:solidFill>
                <a:latin typeface="Palladio Uralic"/>
                <a:cs typeface="Palladio Ural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253996" y="8102346"/>
            <a:ext cx="2121408" cy="435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31470" y="8102346"/>
            <a:ext cx="1524762" cy="435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773168" y="8102346"/>
            <a:ext cx="1524762" cy="435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dsco.nic.in/html/gcp1.html" TargetMode="External"/><Relationship Id="rId3" Type="http://schemas.openxmlformats.org/officeDocument/2006/relationships/hyperlink" Target="http://www.cdsco.nic.in/" TargetMode="External"/><Relationship Id="rId4" Type="http://schemas.openxmlformats.org/officeDocument/2006/relationships/hyperlink" Target="http://www/" TargetMode="External"/><Relationship Id="rId5" Type="http://schemas.openxmlformats.org/officeDocument/2006/relationships/hyperlink" Target="http://www.icmje.org/" TargetMode="External"/><Relationship Id="rId6" Type="http://schemas.openxmlformats.org/officeDocument/2006/relationships/hyperlink" Target="http://www.icmr.nic.in/" TargetMode="External"/><Relationship Id="rId7" Type="http://schemas.openxmlformats.org/officeDocument/2006/relationships/hyperlink" Target="http://www.ctri.nic.in/" TargetMode="External"/><Relationship Id="rId8" Type="http://schemas.openxmlformats.org/officeDocument/2006/relationships/hyperlink" Target="http://www.icmr.nic.in/content/guidelines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hyperlink" Target="mailto:icmr.bioethics@gmail.com" TargetMode="External"/><Relationship Id="rId4" Type="http://schemas.openxmlformats.org/officeDocument/2006/relationships/hyperlink" Target="http://www.ncdirindia.org/" TargetMode="External"/><Relationship Id="rId5" Type="http://schemas.openxmlformats.org/officeDocument/2006/relationships/hyperlink" Target="http://www.icmr.nic.in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cmr.nic.in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312160" cy="8712200"/>
          </a:xfrm>
          <a:custGeom>
            <a:avLst/>
            <a:gdLst/>
            <a:ahLst/>
            <a:cxnLst/>
            <a:rect l="l" t="t" r="r" b="b"/>
            <a:pathLst>
              <a:path w="3312160" h="8712200">
                <a:moveTo>
                  <a:pt x="3312007" y="0"/>
                </a:moveTo>
                <a:lnTo>
                  <a:pt x="0" y="0"/>
                </a:lnTo>
                <a:lnTo>
                  <a:pt x="0" y="8711996"/>
                </a:lnTo>
                <a:lnTo>
                  <a:pt x="3312007" y="8711996"/>
                </a:lnTo>
                <a:lnTo>
                  <a:pt x="3312007" y="0"/>
                </a:lnTo>
                <a:close/>
              </a:path>
            </a:pathLst>
          </a:custGeom>
          <a:solidFill>
            <a:srgbClr val="4431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5573" y="790270"/>
            <a:ext cx="22364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204">
                <a:solidFill>
                  <a:srgbClr val="FFFFFF"/>
                </a:solidFill>
                <a:latin typeface="Trebuchet MS"/>
                <a:cs typeface="Trebuchet MS"/>
              </a:rPr>
              <a:t>HANDBOOK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5217" y="7438990"/>
            <a:ext cx="2032000" cy="8362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0800"/>
              </a:lnSpc>
              <a:spcBef>
                <a:spcPts val="100"/>
              </a:spcBef>
            </a:pPr>
            <a:r>
              <a:rPr dirty="0" sz="1600" spc="125" b="1">
                <a:solidFill>
                  <a:srgbClr val="0066B3"/>
                </a:solidFill>
                <a:latin typeface="Trebuchet MS"/>
                <a:cs typeface="Trebuchet MS"/>
              </a:rPr>
              <a:t>INDIAN</a:t>
            </a:r>
            <a:r>
              <a:rPr dirty="0" sz="1600" spc="-25" b="1">
                <a:solidFill>
                  <a:srgbClr val="0066B3"/>
                </a:solidFill>
                <a:latin typeface="Trebuchet MS"/>
                <a:cs typeface="Trebuchet MS"/>
              </a:rPr>
              <a:t> </a:t>
            </a:r>
            <a:r>
              <a:rPr dirty="0" sz="1600" spc="50" b="1">
                <a:solidFill>
                  <a:srgbClr val="0066B3"/>
                </a:solidFill>
                <a:latin typeface="Trebuchet MS"/>
                <a:cs typeface="Trebuchet MS"/>
              </a:rPr>
              <a:t>COUNCIL</a:t>
            </a:r>
            <a:r>
              <a:rPr dirty="0" sz="1600" spc="-20" b="1">
                <a:solidFill>
                  <a:srgbClr val="0066B3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0066B3"/>
                </a:solidFill>
                <a:latin typeface="Trebuchet MS"/>
                <a:cs typeface="Trebuchet MS"/>
              </a:rPr>
              <a:t>OF </a:t>
            </a:r>
            <a:r>
              <a:rPr dirty="0" sz="1600" spc="-5" b="1">
                <a:solidFill>
                  <a:srgbClr val="0066B3"/>
                </a:solidFill>
                <a:latin typeface="Trebuchet MS"/>
                <a:cs typeface="Trebuchet MS"/>
              </a:rPr>
              <a:t> </a:t>
            </a:r>
            <a:r>
              <a:rPr dirty="0" sz="1600" spc="75" b="1">
                <a:solidFill>
                  <a:srgbClr val="0066B3"/>
                </a:solidFill>
                <a:latin typeface="Trebuchet MS"/>
                <a:cs typeface="Trebuchet MS"/>
              </a:rPr>
              <a:t>MEDICAL </a:t>
            </a:r>
            <a:r>
              <a:rPr dirty="0" sz="1600" spc="40" b="1">
                <a:solidFill>
                  <a:srgbClr val="0066B3"/>
                </a:solidFill>
                <a:latin typeface="Trebuchet MS"/>
                <a:cs typeface="Trebuchet MS"/>
              </a:rPr>
              <a:t>RESEARCH  </a:t>
            </a:r>
            <a:r>
              <a:rPr dirty="0" sz="1600" spc="-20" b="1">
                <a:solidFill>
                  <a:srgbClr val="0066B3"/>
                </a:solidFill>
                <a:latin typeface="Trebuchet MS"/>
                <a:cs typeface="Trebuchet MS"/>
              </a:rPr>
              <a:t>2018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8457" y="6848703"/>
            <a:ext cx="582904" cy="582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165410" y="1510967"/>
            <a:ext cx="4046854" cy="5019040"/>
            <a:chOff x="1165410" y="1510967"/>
            <a:chExt cx="4046854" cy="5019040"/>
          </a:xfrm>
        </p:grpSpPr>
        <p:sp>
          <p:nvSpPr>
            <p:cNvPr id="7" name="object 7"/>
            <p:cNvSpPr/>
            <p:nvPr/>
          </p:nvSpPr>
          <p:spPr>
            <a:xfrm>
              <a:off x="1190803" y="1536360"/>
              <a:ext cx="3996054" cy="4968240"/>
            </a:xfrm>
            <a:custGeom>
              <a:avLst/>
              <a:gdLst/>
              <a:ahLst/>
              <a:cxnLst/>
              <a:rect l="l" t="t" r="r" b="b"/>
              <a:pathLst>
                <a:path w="3996054" h="4968240">
                  <a:moveTo>
                    <a:pt x="0" y="0"/>
                  </a:moveTo>
                  <a:lnTo>
                    <a:pt x="3996005" y="0"/>
                  </a:lnTo>
                  <a:lnTo>
                    <a:pt x="3996005" y="4968015"/>
                  </a:lnTo>
                  <a:lnTo>
                    <a:pt x="0" y="4968015"/>
                  </a:lnTo>
                  <a:lnTo>
                    <a:pt x="0" y="0"/>
                  </a:lnTo>
                  <a:close/>
                </a:path>
              </a:pathLst>
            </a:custGeom>
            <a:ln w="50785">
              <a:solidFill>
                <a:srgbClr val="44318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90802" y="1536369"/>
              <a:ext cx="3996054" cy="4968240"/>
            </a:xfrm>
            <a:custGeom>
              <a:avLst/>
              <a:gdLst/>
              <a:ahLst/>
              <a:cxnLst/>
              <a:rect l="l" t="t" r="r" b="b"/>
              <a:pathLst>
                <a:path w="3996054" h="4968240">
                  <a:moveTo>
                    <a:pt x="3996004" y="0"/>
                  </a:moveTo>
                  <a:lnTo>
                    <a:pt x="0" y="0"/>
                  </a:lnTo>
                  <a:lnTo>
                    <a:pt x="0" y="4967998"/>
                  </a:lnTo>
                  <a:lnTo>
                    <a:pt x="3996004" y="4967998"/>
                  </a:lnTo>
                  <a:lnTo>
                    <a:pt x="3996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72483" y="1618039"/>
              <a:ext cx="3832662" cy="4804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4151" y="7955716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309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35740" y="526694"/>
            <a:ext cx="7816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050" spc="1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2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2589" y="1089786"/>
            <a:ext cx="247967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15">
                <a:solidFill>
                  <a:srgbClr val="309866"/>
                </a:solidFill>
              </a:rPr>
              <a:t>GENERAL ETHICAL</a:t>
            </a:r>
            <a:r>
              <a:rPr dirty="0" spc="-395">
                <a:solidFill>
                  <a:srgbClr val="309866"/>
                </a:solidFill>
              </a:rPr>
              <a:t> </a:t>
            </a:r>
            <a:r>
              <a:rPr dirty="0" spc="-515">
                <a:solidFill>
                  <a:srgbClr val="309866"/>
                </a:solidFill>
              </a:rPr>
              <a:t>ISSUES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7299" y="3620808"/>
            <a:ext cx="5212715" cy="4214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372110" marR="6350" indent="-360045">
              <a:lnSpc>
                <a:spcPct val="129200"/>
              </a:lnSpc>
              <a:spcBef>
                <a:spcPts val="100"/>
              </a:spcBef>
              <a:buAutoNum type="arabicPeriod"/>
              <a:tabLst>
                <a:tab pos="372745" algn="l"/>
              </a:tabLst>
            </a:pP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Researchers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must protect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dignity, rights, safety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well-being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qualifications,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competence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methodology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compliant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towards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ethical, legal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 of  research.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825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conduct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benefit–risk assessment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actively  attempt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maximize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minimize risks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sort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favourable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outcome 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whether direct or indirect.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scientific value of research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justify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risk,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probability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causing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discomfort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anticipated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physical, psychological, social, economic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legal.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698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categorized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less than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minimal risk, minimal risk, minor increase over  minimal or low risk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 than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minimal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high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08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 EC must decide about the type of review required (exempted, expedited,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full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committee)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type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risk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762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participant/legally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acceptable/  authorized representative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(LAR)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writing.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635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documents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(participant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sheet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form)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specified elements in simple, layman’s language.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documents 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99" y="1492301"/>
            <a:ext cx="5209540" cy="680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There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some general issues 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kept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focus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(Table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2).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Table 2: General Ethical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endParaRPr sz="1000">
              <a:latin typeface="Palladio Uralic"/>
              <a:cs typeface="Palladio Uralic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19999" y="2247417"/>
          <a:ext cx="5189220" cy="136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9075"/>
                <a:gridCol w="1529714"/>
                <a:gridCol w="2155190"/>
              </a:tblGrid>
              <a:tr h="33980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Benefit–risk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assessment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971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7DE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Informed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consent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process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971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7DE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Privacy and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confidentiality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971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7DE"/>
                    </a:solidFill>
                  </a:tcPr>
                </a:tc>
              </a:tr>
              <a:tr h="33978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Distributive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justice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971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DBCD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Payment for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971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DBCD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Compensation for research related</a:t>
                      </a:r>
                      <a:r>
                        <a:rPr dirty="0" sz="900" spc="-8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harm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971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DBCD"/>
                    </a:solidFill>
                  </a:tcPr>
                </a:tc>
              </a:tr>
              <a:tr h="33978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Ancillary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care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971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7DE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Conflict of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interest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971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7DE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46710">
                        <a:lnSpc>
                          <a:spcPct val="111100"/>
                        </a:lnSpc>
                        <a:spcBef>
                          <a:spcPts val="4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Selection of vulnerable and</a:t>
                      </a:r>
                      <a:r>
                        <a:rPr dirty="0" sz="900" spc="-1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special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groups as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571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7DE"/>
                    </a:solidFill>
                  </a:tcPr>
                </a:tc>
              </a:tr>
              <a:tr h="33980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Community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engagement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971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DB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Post-research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access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sharing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971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DBC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955716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94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3098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7299" y="526694"/>
            <a:ext cx="5214620" cy="703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General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</a:t>
            </a:r>
            <a:r>
              <a:rPr dirty="0" sz="1050" spc="-5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10" b="1">
                <a:solidFill>
                  <a:srgbClr val="FFFFFF"/>
                </a:solidFill>
                <a:latin typeface="Palladio Uralic"/>
                <a:cs typeface="Palladio Uralic"/>
              </a:rPr>
              <a:t>Issues</a:t>
            </a:r>
            <a:endParaRPr sz="1050">
              <a:latin typeface="Palladio Uralic"/>
              <a:cs typeface="Palladio Uralic"/>
            </a:endParaRPr>
          </a:p>
          <a:p>
            <a:pPr algn="just" lvl="1" marL="372110" marR="7620" indent="-360045">
              <a:lnSpc>
                <a:spcPct val="129200"/>
              </a:lnSpc>
              <a:spcBef>
                <a:spcPts val="955"/>
              </a:spcBef>
              <a:buAutoNum type="arabicPeriod" startAt="9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consent/waiver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consent/re-consent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certain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conditions,  after due approval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7620" indent="-360045">
              <a:lnSpc>
                <a:spcPct val="129200"/>
              </a:lnSpc>
              <a:spcBef>
                <a:spcPts val="285"/>
              </a:spcBef>
              <a:buAutoNum type="arabicPeriod" startAt="9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Researcher(s) should safeguard the privacy and confidentiality of participants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research-related 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unauthorized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13335" indent="-360045">
              <a:lnSpc>
                <a:spcPct val="129200"/>
              </a:lnSpc>
              <a:spcBef>
                <a:spcPts val="280"/>
              </a:spcBef>
              <a:buAutoNum type="arabicPeriod" startAt="9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Benefits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burdens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equitably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distributed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among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participating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 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communities.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8255" indent="-360045">
              <a:lnSpc>
                <a:spcPct val="129200"/>
              </a:lnSpc>
              <a:spcBef>
                <a:spcPts val="285"/>
              </a:spcBef>
              <a:buAutoNum type="arabicPeriod" startAt="9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not be made to pay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research-related expenses incurred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beyond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routine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care.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Reimbursement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expenses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incurred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made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kind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8890" indent="-360045">
              <a:lnSpc>
                <a:spcPct val="129200"/>
              </a:lnSpc>
              <a:spcBef>
                <a:spcPts val="284"/>
              </a:spcBef>
              <a:buAutoNum type="arabicPeriod" startAt="9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serious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(SAEs)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24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hours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knowledge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submit a report 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relatedness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within 14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days.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12700" indent="-360045">
              <a:lnSpc>
                <a:spcPct val="129200"/>
              </a:lnSpc>
              <a:spcBef>
                <a:spcPts val="280"/>
              </a:spcBef>
              <a:buAutoNum type="arabicPeriod" startAt="9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who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suffer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direct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physical,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psychological,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social,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legal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economic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entitled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financial compensation or other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assistance.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715" indent="-360045">
              <a:lnSpc>
                <a:spcPct val="129200"/>
              </a:lnSpc>
              <a:spcBef>
                <a:spcPts val="285"/>
              </a:spcBef>
              <a:buAutoNum type="arabicPeriod" startAt="9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responsibility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sponsor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(whether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pharmaceutical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company,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government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  non-governmental organization (NGO), national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international/bilateral/multilateral 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donor agency/institution)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include insurance coverage 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provision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for possible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compensation for research related injury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budget.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8890" indent="-360045">
              <a:lnSpc>
                <a:spcPct val="129200"/>
              </a:lnSpc>
              <a:spcBef>
                <a:spcPts val="280"/>
              </a:spcBef>
              <a:buAutoNum type="arabicPeriod" startAt="9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investigator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initiated/student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investigator/institution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where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becomes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</a:t>
            </a:r>
            <a:r>
              <a:rPr dirty="0" sz="1000" spc="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compensation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research-related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injury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insurance,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corpus funds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grants.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8255" indent="-360045">
              <a:lnSpc>
                <a:spcPct val="129200"/>
              </a:lnSpc>
              <a:spcBef>
                <a:spcPts val="285"/>
              </a:spcBef>
              <a:buAutoNum type="arabicPeriod" startAt="9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Free 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offered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ancillary care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non-research-related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  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incidental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findings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amount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undue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inducement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determined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8255" indent="-360045">
              <a:lnSpc>
                <a:spcPct val="129200"/>
              </a:lnSpc>
              <a:spcBef>
                <a:spcPts val="284"/>
              </a:spcBef>
              <a:buAutoNum type="arabicPeriod" startAt="9"/>
              <a:tabLst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Policies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declaration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management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financial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non-financial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(personal,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academic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 political)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conflict of interest for researchers,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 and sponsor must be  implemented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institutes.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080" indent="-360045">
              <a:lnSpc>
                <a:spcPct val="129200"/>
              </a:lnSpc>
              <a:spcBef>
                <a:spcPts val="280"/>
              </a:spcBef>
              <a:buAutoNum type="arabicPeriod" startAt="9"/>
              <a:tabLst>
                <a:tab pos="37274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selection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vulnerable and special groups needs careful consideration,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with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provisions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additional safeguards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close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monitoring.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8890" indent="-360045">
              <a:lnSpc>
                <a:spcPct val="129200"/>
              </a:lnSpc>
              <a:spcBef>
                <a:spcPts val="285"/>
              </a:spcBef>
              <a:buAutoNum type="arabicPeriod" startAt="9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Engaging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the beginning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till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 its completion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helps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improve design and conduct of research and ensures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greater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responsiveness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health needs. However,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every individual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participant’s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essential.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9525" indent="-360045">
              <a:lnSpc>
                <a:spcPct val="129200"/>
              </a:lnSpc>
              <a:spcBef>
                <a:spcPts val="280"/>
              </a:spcBef>
              <a:buAutoNum type="arabicPeriod" startAt="9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Post-research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benefit-sharing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done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individuals, communities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wherever applicable after completion 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4151" y="7955716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5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35740" y="526694"/>
            <a:ext cx="7816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050" spc="1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3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dirty="0" spc="-520"/>
              <a:t>RESPONSIBLE </a:t>
            </a:r>
            <a:r>
              <a:rPr dirty="0" spc="-545"/>
              <a:t>CONDUCT </a:t>
            </a:r>
            <a:r>
              <a:rPr dirty="0" spc="-540"/>
              <a:t>OF </a:t>
            </a:r>
            <a:r>
              <a:rPr dirty="0" spc="-505"/>
              <a:t>RESEARCH</a:t>
            </a:r>
            <a:r>
              <a:rPr dirty="0" spc="-495"/>
              <a:t> </a:t>
            </a:r>
            <a:r>
              <a:rPr dirty="0" spc="-445"/>
              <a:t>(RCR)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7299" y="1492186"/>
            <a:ext cx="5211445" cy="5772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372110" marR="5715" indent="-360045">
              <a:lnSpc>
                <a:spcPct val="129200"/>
              </a:lnSpc>
              <a:spcBef>
                <a:spcPts val="100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Major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components of RCR are values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policies; planning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conducting research;  reviewing and reporting research; responsible authorship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aspects.</a:t>
            </a:r>
            <a:endParaRPr sz="1000">
              <a:latin typeface="Palladio Uralic"/>
              <a:cs typeface="Palladio Uralic"/>
            </a:endParaRPr>
          </a:p>
          <a:p>
            <a:pPr lvl="1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office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set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up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facilitate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manage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grants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provide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oversight.</a:t>
            </a:r>
            <a:endParaRPr sz="1000">
              <a:latin typeface="Palladio Uralic"/>
              <a:cs typeface="Palladio Uralic"/>
            </a:endParaRPr>
          </a:p>
          <a:p>
            <a:pPr lvl="1" marL="372110" marR="889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 must have policies for the protection of participants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assign  responsibilities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stakeholders.</a:t>
            </a:r>
            <a:endParaRPr sz="1000">
              <a:latin typeface="Palladio Uralic"/>
              <a:cs typeface="Palladio Uralic"/>
            </a:endParaRPr>
          </a:p>
          <a:p>
            <a:pPr lvl="1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must follow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professional codes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conduct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personal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conviction  about ethical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requirements.</a:t>
            </a:r>
            <a:endParaRPr sz="1000">
              <a:latin typeface="Palladio Uralic"/>
              <a:cs typeface="Palladio Uralic"/>
            </a:endParaRPr>
          </a:p>
          <a:p>
            <a:pPr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established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prior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conducting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research:</a:t>
            </a:r>
            <a:endParaRPr sz="1000">
              <a:latin typeface="Palladio Uralic"/>
              <a:cs typeface="Palladio Uralic"/>
            </a:endParaRPr>
          </a:p>
          <a:p>
            <a:pPr algn="just" lvl="2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Conflict of Interest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policies</a:t>
            </a:r>
            <a:endParaRPr sz="1000">
              <a:latin typeface="Palladio Uralic"/>
              <a:cs typeface="Palladio Uralic"/>
            </a:endParaRPr>
          </a:p>
          <a:p>
            <a:pPr algn="just" lvl="2" marL="732155" indent="-360680">
              <a:lnSpc>
                <a:spcPct val="100000"/>
              </a:lnSpc>
              <a:spcBef>
                <a:spcPts val="635"/>
              </a:spcBef>
              <a:buChar char="•"/>
              <a:tabLst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Safeguards for data acquisition, management, sharing 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ownership</a:t>
            </a:r>
            <a:endParaRPr sz="1000">
              <a:latin typeface="Palladio Uralic"/>
              <a:cs typeface="Palladio Uralic"/>
            </a:endParaRPr>
          </a:p>
          <a:p>
            <a:pPr algn="just" lvl="2" marL="732155" marR="6350" indent="-360045">
              <a:lnSpc>
                <a:spcPct val="129200"/>
              </a:lnSpc>
              <a:spcBef>
                <a:spcPts val="280"/>
              </a:spcBef>
              <a:buChar char="•"/>
              <a:tabLst>
                <a:tab pos="73279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Policies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handling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misconduct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fabrication,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falsification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plagiarism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635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Completed research, irrespective of results,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published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 Committee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Journal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Editors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(ICMJE).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762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studies on human participants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 registered prospectively with the  Clinical Trial Registry - India (CTRI). This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mandatory for regulatory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ownership,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materials/data,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IPR,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joint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publications,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 findings, conflict of interest, commercialization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addressed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collaborative  research.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71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framework of international collaborations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based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equity and  equality. Researchers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trained to protect the best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interests 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multicentre 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common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designated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help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reduce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getting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approvals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across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sites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improve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coordination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among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participating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sites.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However,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local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look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site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specific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concerns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monitor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955716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94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69077" y="526694"/>
            <a:ext cx="74803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4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6445" y="1089786"/>
            <a:ext cx="295084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15">
                <a:solidFill>
                  <a:srgbClr val="6168B0"/>
                </a:solidFill>
              </a:rPr>
              <a:t>ETHICAL </a:t>
            </a:r>
            <a:r>
              <a:rPr dirty="0" spc="-570">
                <a:solidFill>
                  <a:srgbClr val="6168B0"/>
                </a:solidFill>
              </a:rPr>
              <a:t>REVIEW</a:t>
            </a:r>
            <a:r>
              <a:rPr dirty="0" spc="-565">
                <a:solidFill>
                  <a:srgbClr val="6168B0"/>
                </a:solidFill>
              </a:rPr>
              <a:t> </a:t>
            </a:r>
            <a:r>
              <a:rPr dirty="0" spc="-520">
                <a:solidFill>
                  <a:srgbClr val="6168B0"/>
                </a:solidFill>
              </a:rPr>
              <a:t>PROCEDURES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98400" y="3427031"/>
          <a:ext cx="5233670" cy="4385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910"/>
                <a:gridCol w="3521710"/>
              </a:tblGrid>
              <a:tr h="18388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Members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2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EC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BDD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00" spc="25" b="1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Qualifications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BDDF"/>
                    </a:solidFill>
                  </a:tcPr>
                </a:tc>
              </a:tr>
              <a:tr h="48869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Chairperson/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 marR="197485">
                        <a:lnSpc>
                          <a:spcPct val="111100"/>
                        </a:lnSpc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Vice Chairperson</a:t>
                      </a:r>
                      <a:r>
                        <a:rPr dirty="0" sz="900" spc="-7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(optional)  Non-affiliated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43180" indent="-200025">
                        <a:lnSpc>
                          <a:spcPct val="111100"/>
                        </a:lnSpc>
                        <a:spcBef>
                          <a:spcPts val="35"/>
                        </a:spcBef>
                        <a:buChar char="•"/>
                        <a:tabLst>
                          <a:tab pos="250190" algn="l"/>
                          <a:tab pos="250825" algn="l"/>
                        </a:tabLst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well-respected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person from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background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with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prior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experience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having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served/serving in an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EC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</a:tr>
              <a:tr h="794423">
                <a:tc>
                  <a:txBody>
                    <a:bodyPr/>
                    <a:lstStyle/>
                    <a:p>
                      <a:pPr algn="just" marL="50800" marR="126364">
                        <a:lnSpc>
                          <a:spcPct val="111100"/>
                        </a:lnSpc>
                        <a:spcBef>
                          <a:spcPts val="25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Member Secretary/</a:t>
                      </a:r>
                      <a:r>
                        <a:rPr dirty="0" sz="900" spc="-10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Alternate  Member Secretary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(optional)  Affiliated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7"/>
                    </a:solidFill>
                  </a:tcPr>
                </a:tc>
                <a:tc>
                  <a:txBody>
                    <a:bodyPr/>
                    <a:lstStyle/>
                    <a:p>
                      <a:pPr marL="262890" indent="-212725">
                        <a:lnSpc>
                          <a:spcPct val="100000"/>
                        </a:lnSpc>
                        <a:spcBef>
                          <a:spcPts val="155"/>
                        </a:spcBef>
                        <a:buChar char="•"/>
                        <a:tabLst>
                          <a:tab pos="262255" algn="l"/>
                          <a:tab pos="263525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 staff member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institution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55270" marR="43180" indent="-205104">
                        <a:lnSpc>
                          <a:spcPct val="111100"/>
                        </a:lnSpc>
                        <a:buChar char="•"/>
                        <a:tabLst>
                          <a:tab pos="262890" algn="l"/>
                          <a:tab pos="263525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have knowledge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experience in clinical research</a:t>
                      </a:r>
                      <a:r>
                        <a:rPr dirty="0" sz="900" spc="-9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 ethics,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motivated 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have good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communication</a:t>
                      </a:r>
                      <a:r>
                        <a:rPr dirty="0" sz="900" spc="1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skills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50825" marR="43180" indent="-200025">
                        <a:lnSpc>
                          <a:spcPct val="111100"/>
                        </a:lnSpc>
                        <a:buChar char="•"/>
                        <a:tabLst>
                          <a:tab pos="259715" algn="l"/>
                          <a:tab pos="26035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able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devote adequate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time to this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activity which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be protected by the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institution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7"/>
                    </a:solidFill>
                  </a:tcPr>
                </a:tc>
              </a:tr>
              <a:tr h="6420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Basic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Medical</a:t>
                      </a:r>
                      <a:r>
                        <a:rPr dirty="0" sz="900" spc="-1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Scientist(s)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Affiliated/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non-affiliated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43180" indent="-200025">
                        <a:lnSpc>
                          <a:spcPct val="111100"/>
                        </a:lnSpc>
                        <a:spcBef>
                          <a:spcPts val="35"/>
                        </a:spcBef>
                        <a:buChar char="•"/>
                        <a:tabLst>
                          <a:tab pos="241300" algn="l"/>
                        </a:tabLst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Non-medical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 medical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person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with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qualifications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basic  medical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sciences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50825" marR="43180" indent="-200025">
                        <a:lnSpc>
                          <a:spcPct val="111100"/>
                        </a:lnSpc>
                        <a:buChar char="•"/>
                        <a:tabLst>
                          <a:tab pos="23495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case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EC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reviewing clinical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trials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with drugs,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basic  medical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scientist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preferably 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pharmacologist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</a:tr>
              <a:tr h="3372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Clinician(s)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Affiliated/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non-affiliated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7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43180" indent="-200025">
                        <a:lnSpc>
                          <a:spcPct val="111100"/>
                        </a:lnSpc>
                        <a:spcBef>
                          <a:spcPts val="35"/>
                        </a:spcBef>
                        <a:buChar char="•"/>
                        <a:tabLst>
                          <a:tab pos="255270" algn="l"/>
                          <a:tab pos="255904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individual/s with recognized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medical qualification,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expertise and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training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7"/>
                    </a:solidFill>
                  </a:tcPr>
                </a:tc>
              </a:tr>
              <a:tr h="4896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Legal</a:t>
                      </a:r>
                      <a:r>
                        <a:rPr dirty="0" sz="900" spc="-1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expert/s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Affiliated/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non-affiliated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42545" indent="-200025">
                        <a:lnSpc>
                          <a:spcPct val="111100"/>
                        </a:lnSpc>
                        <a:spcBef>
                          <a:spcPts val="35"/>
                        </a:spcBef>
                        <a:buChar char="•"/>
                        <a:tabLst>
                          <a:tab pos="248285" algn="l"/>
                          <a:tab pos="24892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have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basic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degree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Law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from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recognized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university,  with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experience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34315" indent="-184150">
                        <a:lnSpc>
                          <a:spcPct val="100000"/>
                        </a:lnSpc>
                        <a:spcBef>
                          <a:spcPts val="120"/>
                        </a:spcBef>
                        <a:buChar char="•"/>
                        <a:tabLst>
                          <a:tab pos="23495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Desirable: Training 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medical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law.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</a:tr>
              <a:tr h="642023">
                <a:tc>
                  <a:txBody>
                    <a:bodyPr/>
                    <a:lstStyle/>
                    <a:p>
                      <a:pPr marL="50800" marR="125095">
                        <a:lnSpc>
                          <a:spcPct val="111100"/>
                        </a:lnSpc>
                        <a:spcBef>
                          <a:spcPts val="25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Social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scientist/</a:t>
                      </a:r>
                      <a:r>
                        <a:rPr dirty="0" sz="900" spc="-6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philosopher/  ethicist/theologian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Affiliated/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non-affiliated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7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245745" marR="41910" indent="-195580">
                        <a:lnSpc>
                          <a:spcPct val="111100"/>
                        </a:lnSpc>
                        <a:spcBef>
                          <a:spcPts val="35"/>
                        </a:spcBef>
                        <a:buChar char="•"/>
                        <a:tabLst>
                          <a:tab pos="254635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 individual with social/behavioural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science/  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philosophy/ 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religious 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qualification and training 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and/or expertise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sensitive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local cultural and moral values. Can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 from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NGO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involved 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health-related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activities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7"/>
                    </a:solidFill>
                  </a:tcPr>
                </a:tc>
              </a:tr>
              <a:tr h="79440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Lay</a:t>
                      </a:r>
                      <a:r>
                        <a:rPr dirty="0" sz="900" spc="-10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person(s)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Non-affiliated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42545" indent="-200025">
                        <a:lnSpc>
                          <a:spcPct val="111100"/>
                        </a:lnSpc>
                        <a:spcBef>
                          <a:spcPts val="35"/>
                        </a:spcBef>
                        <a:buChar char="•"/>
                        <a:tabLst>
                          <a:tab pos="244475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Literate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person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who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has not pursued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 medical science/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health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related career 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last 5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years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50825" marR="42545" indent="-200025">
                        <a:lnSpc>
                          <a:spcPct val="111100"/>
                        </a:lnSpc>
                        <a:buChar char="•"/>
                        <a:tabLst>
                          <a:tab pos="247015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May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representative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community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aware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local  language, cultural and moral values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</a:t>
                      </a:r>
                      <a:r>
                        <a:rPr dirty="0" sz="900" spc="-6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  <a:p>
                      <a:pPr marL="245745" indent="-195580">
                        <a:lnSpc>
                          <a:spcPct val="100000"/>
                        </a:lnSpc>
                        <a:spcBef>
                          <a:spcPts val="120"/>
                        </a:spcBef>
                        <a:buChar char="•"/>
                        <a:tabLst>
                          <a:tab pos="246379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Desirable: involved 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social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community welfare</a:t>
                      </a:r>
                      <a:r>
                        <a:rPr dirty="0" sz="900" spc="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activities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07299" y="1420304"/>
            <a:ext cx="5210810" cy="1941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372110" marR="5080" indent="-360045">
              <a:lnSpc>
                <a:spcPct val="129200"/>
              </a:lnSpc>
              <a:spcBef>
                <a:spcPts val="10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safeguard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dignity, rights, safety and well-being 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review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initiation.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responsible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scientific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defined standard operating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procedures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(SOPs) for all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Each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has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defined role and responsibility.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 trained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SOP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Practice  (GCP)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conversant with relevant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regulations.</a:t>
            </a:r>
            <a:endParaRPr sz="1000">
              <a:latin typeface="Palladio Uralic"/>
              <a:cs typeface="Palladio Uralic"/>
            </a:endParaRPr>
          </a:p>
          <a:p>
            <a:pPr algn="just" marL="372745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Composition, affiliations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qualifications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Table: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 spc="30" b="1">
                <a:solidFill>
                  <a:srgbClr val="231F20"/>
                </a:solidFill>
                <a:latin typeface="Times New Roman"/>
                <a:cs typeface="Times New Roman"/>
              </a:rPr>
              <a:t>Table </a:t>
            </a:r>
            <a:r>
              <a:rPr dirty="0" sz="1000" spc="-45" b="1">
                <a:solidFill>
                  <a:srgbClr val="231F20"/>
                </a:solidFill>
                <a:latin typeface="Times New Roman"/>
                <a:cs typeface="Times New Roman"/>
              </a:rPr>
              <a:t>3: </a:t>
            </a:r>
            <a:r>
              <a:rPr dirty="0" sz="1000" spc="35" b="1">
                <a:solidFill>
                  <a:srgbClr val="231F20"/>
                </a:solidFill>
                <a:latin typeface="Times New Roman"/>
                <a:cs typeface="Times New Roman"/>
              </a:rPr>
              <a:t>Composition, </a:t>
            </a:r>
            <a:r>
              <a:rPr dirty="0" sz="1000" spc="30" b="1">
                <a:solidFill>
                  <a:srgbClr val="231F20"/>
                </a:solidFill>
                <a:latin typeface="Times New Roman"/>
                <a:cs typeface="Times New Roman"/>
              </a:rPr>
              <a:t>affiliations </a:t>
            </a:r>
            <a:r>
              <a:rPr dirty="0" sz="1000" spc="35" b="1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1000" spc="30" b="1">
                <a:solidFill>
                  <a:srgbClr val="231F20"/>
                </a:solidFill>
                <a:latin typeface="Times New Roman"/>
                <a:cs typeface="Times New Roman"/>
              </a:rPr>
              <a:t>qualifications </a:t>
            </a:r>
            <a:r>
              <a:rPr dirty="0" sz="1000" spc="50" b="1">
                <a:solidFill>
                  <a:srgbClr val="231F20"/>
                </a:solidFill>
                <a:latin typeface="Times New Roman"/>
                <a:cs typeface="Times New Roman"/>
              </a:rPr>
              <a:t>of </a:t>
            </a:r>
            <a:r>
              <a:rPr dirty="0" sz="1000" spc="-30" b="1">
                <a:solidFill>
                  <a:srgbClr val="231F20"/>
                </a:solidFill>
                <a:latin typeface="Times New Roman"/>
                <a:cs typeface="Times New Roman"/>
              </a:rPr>
              <a:t>EC</a:t>
            </a:r>
            <a:r>
              <a:rPr dirty="0" sz="1000" spc="-170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1000" spc="30" b="1">
                <a:solidFill>
                  <a:srgbClr val="231F20"/>
                </a:solidFill>
                <a:latin typeface="Times New Roman"/>
                <a:cs typeface="Times New Roman"/>
              </a:rPr>
              <a:t>members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4151" y="7955716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7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616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7299" y="526694"/>
            <a:ext cx="5497830" cy="37452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Ethical Review</a:t>
            </a:r>
            <a:r>
              <a:rPr dirty="0" sz="1050" spc="-7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Procedures</a:t>
            </a:r>
            <a:endParaRPr sz="1050">
              <a:latin typeface="Palladio Uralic"/>
              <a:cs typeface="Palladio Uralic"/>
            </a:endParaRPr>
          </a:p>
          <a:p>
            <a:pPr algn="just" lvl="1" marL="372110" marR="293370" indent="-360045">
              <a:lnSpc>
                <a:spcPct val="129200"/>
              </a:lnSpc>
              <a:spcBef>
                <a:spcPts val="955"/>
              </a:spcBef>
              <a:buAutoNum type="arabicPeriod" startAt="4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multidisciplinary,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competent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independent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functioning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 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chairperson and 50% 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non-affiliates.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92100" indent="-360045">
              <a:lnSpc>
                <a:spcPct val="129200"/>
              </a:lnSpc>
              <a:spcBef>
                <a:spcPts val="285"/>
              </a:spcBef>
              <a:buAutoNum type="arabicPeriod" startAt="4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quorum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decision-making should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minimum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five members, including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both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non-medical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technical/non-technical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least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 as non-affiliated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91465" indent="-360045">
              <a:lnSpc>
                <a:spcPct val="129200"/>
              </a:lnSpc>
              <a:spcBef>
                <a:spcPts val="280"/>
              </a:spcBef>
              <a:buAutoNum type="arabicPeriod" startAt="4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aware of local,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cultural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norms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emerging ethical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92100" indent="-360045">
              <a:lnSpc>
                <a:spcPct val="129200"/>
              </a:lnSpc>
              <a:spcBef>
                <a:spcPts val="285"/>
              </a:spcBef>
              <a:buAutoNum type="arabicPeriod" startAt="4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Larger institutions 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more than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 smaller institutions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utilize  the services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other institutions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MoU.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93370" indent="-360045">
              <a:lnSpc>
                <a:spcPct val="129200"/>
              </a:lnSpc>
              <a:spcBef>
                <a:spcPts val="284"/>
              </a:spcBef>
              <a:buAutoNum type="arabicPeriod" startAt="4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 EC could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have subcommittees with additional members, if necessary, e.g.,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subcommittee or expedited review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committee.</a:t>
            </a:r>
            <a:endParaRPr sz="1000">
              <a:latin typeface="Palladio Uralic"/>
              <a:cs typeface="Palladio Uralic"/>
            </a:endParaRPr>
          </a:p>
          <a:p>
            <a:pPr algn="just" lvl="1" marL="404495" indent="-391795">
              <a:lnSpc>
                <a:spcPct val="100000"/>
              </a:lnSpc>
              <a:spcBef>
                <a:spcPts val="630"/>
              </a:spcBef>
              <a:buAutoNum type="arabicPeriod" startAt="4"/>
              <a:tabLst>
                <a:tab pos="40449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appoints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acts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appellate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authority.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91465" indent="-360045">
              <a:lnSpc>
                <a:spcPct val="129200"/>
              </a:lnSpc>
              <a:spcBef>
                <a:spcPts val="285"/>
              </a:spcBef>
              <a:buAutoNum type="arabicPeriod" startAt="4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secretariat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screen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completeness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categorizing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as: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exempted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review, expedited review or full committee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 startAt="4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reviews every study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protocol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as given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Table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4: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Table 4: Ethical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issues related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reviewing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3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protocol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5706732"/>
            <a:ext cx="5210810" cy="190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372110" marR="5080" indent="-360045">
              <a:lnSpc>
                <a:spcPct val="129200"/>
              </a:lnSpc>
              <a:spcBef>
                <a:spcPts val="100"/>
              </a:spcBef>
              <a:buAutoNum type="arabicPeriod" startAt="12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ongoing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SAEs, protocol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deviations/  violations,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and final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715" indent="-360045">
              <a:lnSpc>
                <a:spcPct val="129200"/>
              </a:lnSpc>
              <a:spcBef>
                <a:spcPts val="280"/>
              </a:spcBef>
              <a:buAutoNum type="arabicPeriod" startAt="12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office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space, infrastructure, funds, staff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protected time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 secretary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coordinate EC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functions.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080" indent="-360045">
              <a:lnSpc>
                <a:spcPct val="129200"/>
              </a:lnSpc>
              <a:spcBef>
                <a:spcPts val="285"/>
              </a:spcBef>
              <a:buAutoNum type="arabicPeriod" startAt="12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documentation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dated,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filed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preserved.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Records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archived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 at least 3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(5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regulatory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 completion/termination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080" indent="-360045">
              <a:lnSpc>
                <a:spcPct val="129200"/>
              </a:lnSpc>
              <a:spcBef>
                <a:spcPts val="280"/>
              </a:spcBef>
              <a:buAutoNum type="arabicPeriod" startAt="12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registered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relevant authority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make efforts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seek  recognition 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accreditation.</a:t>
            </a:r>
            <a:endParaRPr sz="1000">
              <a:latin typeface="Palladio Uralic"/>
              <a:cs typeface="Palladio Uralic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9999" y="4349407"/>
          <a:ext cx="5190490" cy="1336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2155"/>
                <a:gridCol w="3168649"/>
              </a:tblGrid>
              <a:tr h="220484">
                <a:tc>
                  <a:txBody>
                    <a:bodyPr/>
                    <a:lstStyle/>
                    <a:p>
                      <a:pPr marL="279400" indent="-153035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27940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Social</a:t>
                      </a:r>
                      <a:r>
                        <a:rPr dirty="0" sz="9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values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  <a:tc>
                  <a:txBody>
                    <a:bodyPr/>
                    <a:lstStyle/>
                    <a:p>
                      <a:pPr marL="279400" indent="-152400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27940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Scientific design and conduct of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study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</a:tr>
              <a:tr h="220484">
                <a:tc>
                  <a:txBody>
                    <a:bodyPr/>
                    <a:lstStyle/>
                    <a:p>
                      <a:pPr marL="279400" indent="-153035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27940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Benefit–risk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assessment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7"/>
                    </a:solidFill>
                  </a:tcPr>
                </a:tc>
                <a:tc>
                  <a:txBody>
                    <a:bodyPr/>
                    <a:lstStyle/>
                    <a:p>
                      <a:pPr marL="279400" indent="-152400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27940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Selection and recruitment of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participants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7"/>
                    </a:solidFill>
                  </a:tcPr>
                </a:tc>
              </a:tr>
              <a:tr h="220484">
                <a:tc>
                  <a:txBody>
                    <a:bodyPr/>
                    <a:lstStyle/>
                    <a:p>
                      <a:pPr marL="279400" indent="-153035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27940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Payment for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  <a:tc>
                  <a:txBody>
                    <a:bodyPr/>
                    <a:lstStyle/>
                    <a:p>
                      <a:pPr marL="279400" indent="-152400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27940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Protection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privacy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confidentiality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</a:tr>
              <a:tr h="220484">
                <a:tc>
                  <a:txBody>
                    <a:bodyPr/>
                    <a:lstStyle/>
                    <a:p>
                      <a:pPr marL="279400" indent="-153035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27940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Community</a:t>
                      </a:r>
                      <a:r>
                        <a:rPr dirty="0" sz="9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considerations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7"/>
                    </a:solidFill>
                  </a:tcPr>
                </a:tc>
                <a:tc>
                  <a:txBody>
                    <a:bodyPr/>
                    <a:lstStyle/>
                    <a:p>
                      <a:pPr marL="279400" indent="-152400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27940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 of informed consent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process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7"/>
                    </a:solidFill>
                  </a:tcPr>
                </a:tc>
              </a:tr>
              <a:tr h="220484">
                <a:tc>
                  <a:txBody>
                    <a:bodyPr/>
                    <a:lstStyle/>
                    <a:p>
                      <a:pPr marL="279400" indent="-153035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27940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Disclosure of conflict of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interest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  <a:tc>
                  <a:txBody>
                    <a:bodyPr/>
                    <a:lstStyle/>
                    <a:p>
                      <a:pPr marL="279400" indent="-152400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279400" algn="l"/>
                        </a:tabLst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Qualification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researchers and adequacy of study</a:t>
                      </a:r>
                      <a:r>
                        <a:rPr dirty="0" sz="900" spc="-1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sites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F0"/>
                    </a:solidFill>
                  </a:tcPr>
                </a:tc>
              </a:tr>
              <a:tr h="220484">
                <a:tc gridSpan="2">
                  <a:txBody>
                    <a:bodyPr/>
                    <a:lstStyle/>
                    <a:p>
                      <a:pPr marL="279400" indent="-153035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27940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Plans for medical management and compensation for study related</a:t>
                      </a:r>
                      <a:r>
                        <a:rPr dirty="0" sz="900" spc="-6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injury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955716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94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5050" y="1089786"/>
            <a:ext cx="291401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40">
                <a:solidFill>
                  <a:srgbClr val="009999"/>
                </a:solidFill>
              </a:rPr>
              <a:t>INFORMED </a:t>
            </a:r>
            <a:r>
              <a:rPr dirty="0" spc="-550">
                <a:solidFill>
                  <a:srgbClr val="009999"/>
                </a:solidFill>
              </a:rPr>
              <a:t>CONSENT </a:t>
            </a:r>
            <a:r>
              <a:rPr dirty="0" spc="-509">
                <a:solidFill>
                  <a:srgbClr val="009999"/>
                </a:solidFill>
              </a:rPr>
              <a:t>PROCESS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599" y="1463026"/>
            <a:ext cx="5210810" cy="171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372110" marR="5080" indent="-360045">
              <a:lnSpc>
                <a:spcPct val="148300"/>
              </a:lnSpc>
              <a:spcBef>
                <a:spcPts val="100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Voluntary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written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obtained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document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(ICD) from each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 to protect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each individual’s freedom of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choice.</a:t>
            </a:r>
            <a:endParaRPr sz="1000">
              <a:latin typeface="Palladio Uralic"/>
              <a:cs typeface="Palladio Uralic"/>
            </a:endParaRPr>
          </a:p>
          <a:p>
            <a:pPr lvl="1" marL="372745" indent="-36004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continuous process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three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components:</a:t>
            </a:r>
            <a:endParaRPr sz="1000">
              <a:latin typeface="Palladio Uralic"/>
              <a:cs typeface="Palladio Uralic"/>
            </a:endParaRPr>
          </a:p>
          <a:p>
            <a:pPr lvl="2" marL="736600" indent="-364490">
              <a:lnSpc>
                <a:spcPct val="100000"/>
              </a:lnSpc>
              <a:spcBef>
                <a:spcPts val="580"/>
              </a:spcBef>
              <a:buChar char="•"/>
              <a:tabLst>
                <a:tab pos="735965" algn="l"/>
                <a:tab pos="73660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Providing relevant 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potential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endParaRPr sz="1000">
              <a:latin typeface="Palladio Uralic"/>
              <a:cs typeface="Palladio Uralic"/>
            </a:endParaRPr>
          </a:p>
          <a:p>
            <a:pPr lvl="2" marL="736600" indent="-364490">
              <a:lnSpc>
                <a:spcPct val="100000"/>
              </a:lnSpc>
              <a:spcBef>
                <a:spcPts val="575"/>
              </a:spcBef>
              <a:buChar char="•"/>
              <a:tabLst>
                <a:tab pos="735965" algn="l"/>
                <a:tab pos="73660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Ensuring competence and comprehension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endParaRPr sz="1000">
              <a:latin typeface="Palladio Uralic"/>
              <a:cs typeface="Palladio Uralic"/>
            </a:endParaRPr>
          </a:p>
          <a:p>
            <a:pPr lvl="2" marL="736600" indent="-364490">
              <a:lnSpc>
                <a:spcPct val="100000"/>
              </a:lnSpc>
              <a:spcBef>
                <a:spcPts val="580"/>
              </a:spcBef>
              <a:buChar char="•"/>
              <a:tabLst>
                <a:tab pos="735965" algn="l"/>
                <a:tab pos="736600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Voluntariness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Palladio Uralic"/>
              <a:cs typeface="Palladio Uralic"/>
            </a:endParaRPr>
          </a:p>
          <a:p>
            <a:pPr marL="15240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Table 5: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Characteristics of an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ICD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6717385"/>
            <a:ext cx="5210175" cy="9569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372745" marR="5080" indent="-360045">
              <a:lnSpc>
                <a:spcPct val="152800"/>
              </a:lnSpc>
              <a:spcBef>
                <a:spcPts val="100"/>
              </a:spcBef>
              <a:buAutoNum type="arabicPeriod" startAt="3"/>
              <a:tabLst>
                <a:tab pos="372110" algn="l"/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should only use the EC approved version of the consent form and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its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translation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local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languages.</a:t>
            </a:r>
            <a:endParaRPr sz="1000">
              <a:latin typeface="Palladio Uralic"/>
              <a:cs typeface="Palladio Uralic"/>
            </a:endParaRPr>
          </a:p>
          <a:p>
            <a:pPr lvl="1" marL="372745" marR="5080" indent="-360045">
              <a:lnSpc>
                <a:spcPct val="152800"/>
              </a:lnSpc>
              <a:buAutoNum type="arabicPeriod" startAt="3"/>
              <a:tabLst>
                <a:tab pos="372110" algn="l"/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voluntary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signed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participant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1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receiving  information,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understanding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it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discussing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family/friends (if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required).</a:t>
            </a:r>
            <a:endParaRPr sz="1000">
              <a:latin typeface="Palladio Uralic"/>
              <a:cs typeface="Palladio Uralic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17299" y="3271177"/>
          <a:ext cx="5198745" cy="346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265"/>
                <a:gridCol w="2556510"/>
              </a:tblGrid>
              <a:tr h="287997">
                <a:tc>
                  <a:txBody>
                    <a:bodyPr/>
                    <a:lstStyle/>
                    <a:p>
                      <a:pPr marL="8007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Elements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an</a:t>
                      </a:r>
                      <a:r>
                        <a:rPr dirty="0" sz="900" spc="-2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ICD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0485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ED7D8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Additional elements</a:t>
                      </a:r>
                      <a:r>
                        <a:rPr dirty="0" sz="900" spc="-2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(optional)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0485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BED7D8"/>
                    </a:solidFill>
                  </a:tcPr>
                </a:tc>
              </a:tr>
              <a:tr h="28799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1. Statement mentioning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that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1. Alternative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procedures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-4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treatment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</a:tr>
              <a:tr h="28799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2. Purpose and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methods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8DDDD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2. Insurance</a:t>
                      </a:r>
                      <a:r>
                        <a:rPr dirty="0" sz="9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coverage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8DDDD"/>
                    </a:solidFill>
                  </a:tcPr>
                </a:tc>
              </a:tr>
              <a:tr h="28799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3. Duration, frequency,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methods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3. Possible stigmatizing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condition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</a:tr>
              <a:tr h="2880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4. Benefits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participant,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community or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others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8DDDD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4. Biological material and data,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including: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8DDDD"/>
                    </a:solidFill>
                  </a:tcPr>
                </a:tc>
              </a:tr>
              <a:tr h="28799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5.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Foreseeable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risks,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discomfort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inconvenience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560"/>
                        </a:spcBef>
                        <a:tabLst>
                          <a:tab pos="379095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i)	Current and future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uses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</a:tr>
              <a:tr h="28799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6. Confidentiality of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records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8DDDD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560"/>
                        </a:spcBef>
                        <a:tabLst>
                          <a:tab pos="38354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ii)	Period of storage and secondary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use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8DDDD"/>
                    </a:solidFill>
                  </a:tcPr>
                </a:tc>
              </a:tr>
              <a:tr h="28799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7. Payment/reimbursement for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60"/>
                        </a:spcBef>
                        <a:tabLst>
                          <a:tab pos="387985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iii)	Sharing of data 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biological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materials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</a:tr>
              <a:tr h="28799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8. Treatment and/or compensation for</a:t>
                      </a:r>
                      <a:r>
                        <a:rPr dirty="0" sz="900" spc="-8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injury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8DDD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5405">
                        <a:lnSpc>
                          <a:spcPct val="100000"/>
                        </a:lnSpc>
                        <a:spcBef>
                          <a:spcPts val="560"/>
                        </a:spcBef>
                        <a:tabLst>
                          <a:tab pos="27813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iv)	Right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prevent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use 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biological</a:t>
                      </a:r>
                      <a:r>
                        <a:rPr dirty="0" sz="900" spc="1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sample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8DDDD"/>
                    </a:solidFill>
                  </a:tcPr>
                </a:tc>
              </a:tr>
              <a:tr h="28799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9.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Freedom to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participate/withdraw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560"/>
                        </a:spcBef>
                        <a:tabLst>
                          <a:tab pos="381635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v)	Provisions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safeguard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confidentiality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</a:tr>
              <a:tr h="2880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10. Identity of research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team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contact</a:t>
                      </a:r>
                      <a:r>
                        <a:rPr dirty="0" sz="900" spc="-9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persons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8DDDD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60"/>
                        </a:spcBef>
                        <a:tabLst>
                          <a:tab pos="38608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vi)	Post-research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plan/benefit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sharing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8DDDD"/>
                    </a:solidFill>
                  </a:tcPr>
                </a:tc>
              </a:tr>
              <a:tr h="287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747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vii) Publication</a:t>
                      </a:r>
                      <a:r>
                        <a:rPr dirty="0" sz="900" spc="-114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plan/photographs/pedigrees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135740" y="526694"/>
            <a:ext cx="7816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050" spc="1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5</a:t>
            </a:r>
            <a:endParaRPr sz="105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4151" y="7955716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7299" y="526694"/>
            <a:ext cx="5497195" cy="1130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Informed Consent</a:t>
            </a:r>
            <a:r>
              <a:rPr dirty="0" sz="1050" spc="-9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Process</a:t>
            </a:r>
            <a:endParaRPr sz="1050">
              <a:latin typeface="Palladio Uralic"/>
              <a:cs typeface="Palladio Uralic"/>
            </a:endParaRPr>
          </a:p>
          <a:p>
            <a:pPr marL="372745" marR="290830" indent="-360045">
              <a:lnSpc>
                <a:spcPct val="152800"/>
              </a:lnSpc>
              <a:spcBef>
                <a:spcPts val="670"/>
              </a:spcBef>
              <a:tabLst>
                <a:tab pos="37211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5.5.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Verbal/oral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consent/waiver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consent/reconsent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obtained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only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EC.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Table 6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conditions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granting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waiver 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Table 6: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Conditions for granting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waiver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1000">
              <a:latin typeface="Palladio Uralic"/>
              <a:cs typeface="Palladio Ural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9999" y="1705800"/>
          <a:ext cx="5203190" cy="259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140"/>
              </a:tblGrid>
              <a:tr h="2880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EC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grant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consent waiver 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following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situations: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BED7D8"/>
                    </a:solidFill>
                  </a:tcPr>
                </a:tc>
              </a:tr>
              <a:tr h="395998">
                <a:tc>
                  <a:txBody>
                    <a:bodyPr/>
                    <a:lstStyle/>
                    <a:p>
                      <a:pPr marL="365125" marR="42545" indent="-314325">
                        <a:lnSpc>
                          <a:spcPts val="1450"/>
                        </a:lnSpc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 cannot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practically 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carried out without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waiver and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waiver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scientifically  justified;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</a:tr>
              <a:tr h="287997">
                <a:tc>
                  <a:txBody>
                    <a:bodyPr/>
                    <a:lstStyle/>
                    <a:p>
                      <a:pPr marL="355600" indent="-305435">
                        <a:lnSpc>
                          <a:spcPct val="100000"/>
                        </a:lnSpc>
                        <a:spcBef>
                          <a:spcPts val="560"/>
                        </a:spcBef>
                        <a:buChar char="•"/>
                        <a:tabLst>
                          <a:tab pos="354965" algn="l"/>
                          <a:tab pos="356235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retrospective studies, where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participants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are de-identified or cannot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</a:t>
                      </a:r>
                      <a:r>
                        <a:rPr dirty="0" sz="900" spc="-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contacted;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8DDDD"/>
                    </a:solidFill>
                  </a:tcPr>
                </a:tc>
              </a:tr>
              <a:tr h="287997">
                <a:tc>
                  <a:txBody>
                    <a:bodyPr/>
                    <a:lstStyle/>
                    <a:p>
                      <a:pPr marL="355600" indent="-305435">
                        <a:lnSpc>
                          <a:spcPct val="100000"/>
                        </a:lnSpc>
                        <a:spcBef>
                          <a:spcPts val="560"/>
                        </a:spcBef>
                        <a:buChar char="•"/>
                        <a:tabLst>
                          <a:tab pos="354965" algn="l"/>
                          <a:tab pos="356235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 on anonymized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biological</a:t>
                      </a:r>
                      <a:r>
                        <a:rPr dirty="0" sz="900" spc="-2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samples/data;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</a:tr>
              <a:tr h="432003">
                <a:tc>
                  <a:txBody>
                    <a:bodyPr/>
                    <a:lstStyle/>
                    <a:p>
                      <a:pPr marL="365125" marR="42545" indent="-314325">
                        <a:lnSpc>
                          <a:spcPct val="134300"/>
                        </a:lnSpc>
                        <a:spcBef>
                          <a:spcPts val="30"/>
                        </a:spcBef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certain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types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public health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studies/surveillance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programmes/programme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evaluation  studies;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8DDDD"/>
                    </a:solidFill>
                  </a:tcPr>
                </a:tc>
              </a:tr>
              <a:tr h="287997">
                <a:tc>
                  <a:txBody>
                    <a:bodyPr/>
                    <a:lstStyle/>
                    <a:p>
                      <a:pPr marL="355600" indent="-305435">
                        <a:lnSpc>
                          <a:spcPct val="100000"/>
                        </a:lnSpc>
                        <a:spcBef>
                          <a:spcPts val="560"/>
                        </a:spcBef>
                        <a:buChar char="•"/>
                        <a:tabLst>
                          <a:tab pos="354965" algn="l"/>
                          <a:tab pos="356235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 on data available 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public domain;</a:t>
                      </a:r>
                      <a:r>
                        <a:rPr dirty="0" sz="9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or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8E9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just" marL="354330" marR="42545" indent="-304165">
                        <a:lnSpc>
                          <a:spcPct val="134300"/>
                        </a:lnSpc>
                        <a:spcBef>
                          <a:spcPts val="15"/>
                        </a:spcBef>
                        <a:buChar char="•"/>
                        <a:tabLst>
                          <a:tab pos="355600" algn="l"/>
                        </a:tabLst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 during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humanitarian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emergencies and disasters, when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participant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may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not be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 a 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position to give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consent. Attempt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should be made to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obtain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participant’s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consent at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the 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earliest.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8DDDD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07299" y="4266069"/>
            <a:ext cx="5211445" cy="282003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72745" indent="-360045">
              <a:lnSpc>
                <a:spcPct val="100000"/>
              </a:lnSpc>
              <a:spcBef>
                <a:spcPts val="730"/>
              </a:spcBef>
              <a:buAutoNum type="arabicPeriod" startAt="6"/>
              <a:tabLst>
                <a:tab pos="372110" algn="l"/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ICD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prepared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differently abled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lvl="1" marL="372745" marR="7620" indent="-360045">
              <a:lnSpc>
                <a:spcPct val="152800"/>
              </a:lnSpc>
              <a:buAutoNum type="arabicPeriod" startAt="6"/>
              <a:tabLst>
                <a:tab pos="372110" algn="l"/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children,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addition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parental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verbal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(7-12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years)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simplified written (&gt;12 – 18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years)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also be taken from 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participant.</a:t>
            </a:r>
            <a:endParaRPr sz="1000">
              <a:latin typeface="Palladio Uralic"/>
              <a:cs typeface="Palladio Uralic"/>
            </a:endParaRPr>
          </a:p>
          <a:p>
            <a:pPr lvl="1" marL="372745" indent="-360045">
              <a:lnSpc>
                <a:spcPct val="100000"/>
              </a:lnSpc>
              <a:spcBef>
                <a:spcPts val="635"/>
              </a:spcBef>
              <a:buAutoNum type="arabicPeriod" startAt="6"/>
              <a:tabLst>
                <a:tab pos="372110" algn="l"/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LAR’s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incompetent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(medically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legally).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5715" indent="-360045">
              <a:lnSpc>
                <a:spcPct val="152800"/>
              </a:lnSpc>
              <a:buAutoNum type="arabicPeriod" startAt="6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Electronic/online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obtained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sensitive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topics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while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safeguarding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regulatory</a:t>
            </a:r>
            <a:r>
              <a:rPr dirty="0" sz="1000" spc="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5715" indent="-360045">
              <a:lnSpc>
                <a:spcPct val="152800"/>
              </a:lnSpc>
              <a:buAutoNum type="arabicPeriod" startAt="6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gives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permission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 research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5080" indent="-360045">
              <a:lnSpc>
                <a:spcPct val="152800"/>
              </a:lnSpc>
              <a:buAutoNum type="arabicPeriod" startAt="6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studies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deception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true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may lead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modification and may  defeat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purpose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research. Such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carefully reviewed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 EC  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implementation. In such instances, an attempt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made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debrief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participants/communities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after completion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955716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10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94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A27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35740" y="526694"/>
            <a:ext cx="7816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050" spc="1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6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59316" y="1089786"/>
            <a:ext cx="150558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30">
                <a:solidFill>
                  <a:srgbClr val="A271B0"/>
                </a:solidFill>
              </a:rPr>
              <a:t>VULNERABILITY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7299" y="1492186"/>
            <a:ext cx="5212715" cy="81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Individuals/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groups/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populations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considered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relatively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absolutely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incapable of protecting their own interests because of personal disability;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environmental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burdens; social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injustice; lack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power, understanding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ability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communicate or other  reasons. Individuals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considered 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vulnerable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are: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7300" y="3219437"/>
            <a:ext cx="1028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•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300" y="3649129"/>
            <a:ext cx="1028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•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2710" rIns="0" bIns="0" rtlCol="0" vert="horz">
            <a:spAutoFit/>
          </a:bodyPr>
          <a:lstStyle/>
          <a:p>
            <a:pPr algn="just" marL="338455" indent="-325755">
              <a:lnSpc>
                <a:spcPct val="100000"/>
              </a:lnSpc>
              <a:spcBef>
                <a:spcPts val="730"/>
              </a:spcBef>
              <a:buChar char="•"/>
              <a:tabLst>
                <a:tab pos="338455" algn="l"/>
              </a:tabLst>
            </a:pPr>
            <a:r>
              <a:rPr dirty="0" spc="-5"/>
              <a:t>Socially,</a:t>
            </a:r>
            <a:r>
              <a:rPr dirty="0" spc="-85"/>
              <a:t> </a:t>
            </a:r>
            <a:r>
              <a:rPr dirty="0" spc="-5"/>
              <a:t>economically</a:t>
            </a:r>
            <a:r>
              <a:rPr dirty="0" spc="-80"/>
              <a:t> </a:t>
            </a:r>
            <a:r>
              <a:rPr dirty="0" spc="-5"/>
              <a:t>or</a:t>
            </a:r>
            <a:r>
              <a:rPr dirty="0" spc="-80"/>
              <a:t> </a:t>
            </a:r>
            <a:r>
              <a:rPr dirty="0" spc="-5"/>
              <a:t>politically</a:t>
            </a:r>
            <a:r>
              <a:rPr dirty="0" spc="-85"/>
              <a:t> </a:t>
            </a:r>
            <a:r>
              <a:rPr dirty="0" spc="-5"/>
              <a:t>disadvantaged</a:t>
            </a:r>
            <a:r>
              <a:rPr dirty="0" spc="-80"/>
              <a:t> </a:t>
            </a:r>
            <a:r>
              <a:rPr dirty="0" spc="-5"/>
              <a:t>and</a:t>
            </a:r>
            <a:r>
              <a:rPr dirty="0" spc="-80"/>
              <a:t> </a:t>
            </a:r>
            <a:r>
              <a:rPr dirty="0" spc="-5"/>
              <a:t>susceptible</a:t>
            </a:r>
            <a:r>
              <a:rPr dirty="0" spc="-85"/>
              <a:t> </a:t>
            </a:r>
            <a:r>
              <a:rPr dirty="0" spc="-5"/>
              <a:t>to</a:t>
            </a:r>
            <a:r>
              <a:rPr dirty="0" spc="-80"/>
              <a:t> </a:t>
            </a:r>
            <a:r>
              <a:rPr dirty="0" spc="-5"/>
              <a:t>exploitation</a:t>
            </a:r>
          </a:p>
          <a:p>
            <a:pPr algn="just" marL="338455" marR="5080" indent="-338455">
              <a:lnSpc>
                <a:spcPct val="129200"/>
              </a:lnSpc>
              <a:spcBef>
                <a:spcPts val="285"/>
              </a:spcBef>
              <a:buChar char="•"/>
              <a:tabLst>
                <a:tab pos="338455" algn="l"/>
              </a:tabLst>
            </a:pPr>
            <a:r>
              <a:rPr dirty="0"/>
              <a:t>Incapable of making a voluntary informed </a:t>
            </a:r>
            <a:r>
              <a:rPr dirty="0" spc="-5"/>
              <a:t>decision </a:t>
            </a:r>
            <a:r>
              <a:rPr dirty="0"/>
              <a:t>for themselves or if their  autonomy </a:t>
            </a:r>
            <a:r>
              <a:rPr dirty="0" spc="-5"/>
              <a:t>is compromised </a:t>
            </a:r>
            <a:r>
              <a:rPr dirty="0"/>
              <a:t>temporarily or permanently (e.g., people who are  </a:t>
            </a:r>
            <a:r>
              <a:rPr dirty="0" spc="-5"/>
              <a:t>unconscious, </a:t>
            </a:r>
            <a:r>
              <a:rPr dirty="0"/>
              <a:t>differently</a:t>
            </a:r>
            <a:r>
              <a:rPr dirty="0" spc="-10"/>
              <a:t> </a:t>
            </a:r>
            <a:r>
              <a:rPr dirty="0"/>
              <a:t>abled)</a:t>
            </a:r>
          </a:p>
          <a:p>
            <a:pPr algn="just" marL="372110" marR="5080" indent="-34290">
              <a:lnSpc>
                <a:spcPct val="129200"/>
              </a:lnSpc>
              <a:spcBef>
                <a:spcPts val="284"/>
              </a:spcBef>
            </a:pPr>
            <a:r>
              <a:rPr dirty="0"/>
              <a:t>Able </a:t>
            </a:r>
            <a:r>
              <a:rPr dirty="0" spc="-5"/>
              <a:t>to give </a:t>
            </a:r>
            <a:r>
              <a:rPr dirty="0"/>
              <a:t>consent, </a:t>
            </a:r>
            <a:r>
              <a:rPr dirty="0" spc="-5"/>
              <a:t>but their </a:t>
            </a:r>
            <a:r>
              <a:rPr dirty="0"/>
              <a:t>voluntariness or </a:t>
            </a:r>
            <a:r>
              <a:rPr dirty="0" spc="-5"/>
              <a:t>understanding is compromised  due to their </a:t>
            </a:r>
            <a:r>
              <a:rPr dirty="0"/>
              <a:t>situational</a:t>
            </a:r>
            <a:r>
              <a:rPr dirty="0" spc="-10"/>
              <a:t> </a:t>
            </a:r>
            <a:r>
              <a:rPr dirty="0"/>
              <a:t>conditions</a:t>
            </a:r>
          </a:p>
          <a:p>
            <a:pPr algn="just" marL="372110" marR="6350" indent="-34290">
              <a:lnSpc>
                <a:spcPct val="129200"/>
              </a:lnSpc>
              <a:spcBef>
                <a:spcPts val="280"/>
              </a:spcBef>
            </a:pPr>
            <a:r>
              <a:rPr dirty="0"/>
              <a:t>Unduly influenced either </a:t>
            </a:r>
            <a:r>
              <a:rPr dirty="0" spc="-5"/>
              <a:t>by the </a:t>
            </a:r>
            <a:r>
              <a:rPr dirty="0"/>
              <a:t>expectation of </a:t>
            </a:r>
            <a:r>
              <a:rPr dirty="0" spc="-5"/>
              <a:t>benefits </a:t>
            </a:r>
            <a:r>
              <a:rPr dirty="0"/>
              <a:t>or fear of retaliation in  </a:t>
            </a:r>
            <a:r>
              <a:rPr dirty="0" spc="-5"/>
              <a:t>case </a:t>
            </a:r>
            <a:r>
              <a:rPr dirty="0"/>
              <a:t>of refusal </a:t>
            </a:r>
            <a:r>
              <a:rPr dirty="0" spc="-5"/>
              <a:t>to participate, </a:t>
            </a:r>
            <a:r>
              <a:rPr dirty="0"/>
              <a:t>which may lead </a:t>
            </a:r>
            <a:r>
              <a:rPr dirty="0" spc="-5"/>
              <a:t>them to give</a:t>
            </a:r>
            <a:r>
              <a:rPr dirty="0" spc="-50"/>
              <a:t> </a:t>
            </a:r>
            <a:r>
              <a:rPr dirty="0"/>
              <a:t>consent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7299" y="3998378"/>
            <a:ext cx="5212080" cy="373189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lvl="1" marL="372745" indent="-36004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justify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inclusion/exclusion of a vulnerable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population.</a:t>
            </a:r>
            <a:endParaRPr sz="1000">
              <a:latin typeface="Palladio Uralic"/>
              <a:cs typeface="Palladio Uralic"/>
            </a:endParaRPr>
          </a:p>
          <a:p>
            <a:pPr lvl="1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community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representative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make 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1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their needs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informed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 is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appropriate.</a:t>
            </a:r>
            <a:endParaRPr sz="1000">
              <a:latin typeface="Palladio Uralic"/>
              <a:cs typeface="Palladio Uralic"/>
            </a:endParaRPr>
          </a:p>
          <a:p>
            <a:pPr lvl="1" marL="372110" marR="635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precautions should be taken 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stakeholders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sponsors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avoid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exploitation of vulnerable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lvl="1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well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documented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additional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adopted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required,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audiovisual/audio recording 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assent/consent/reconsent.</a:t>
            </a:r>
            <a:endParaRPr sz="1000">
              <a:latin typeface="Palladio Uralic"/>
              <a:cs typeface="Palladio Uralic"/>
            </a:endParaRPr>
          </a:p>
          <a:p>
            <a:pPr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proposals should undergo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in a full committee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meeting.</a:t>
            </a:r>
            <a:endParaRPr sz="1000">
              <a:latin typeface="Palladio Uralic"/>
              <a:cs typeface="Palladio Uralic"/>
            </a:endParaRPr>
          </a:p>
          <a:p>
            <a:pPr lvl="1" marL="372110" marR="698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Protection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dignity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provision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quality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required  in dealing with vulnerable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especially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minorities.</a:t>
            </a:r>
            <a:endParaRPr sz="1000">
              <a:latin typeface="Palladio Uralic"/>
              <a:cs typeface="Palladio Uralic"/>
            </a:endParaRPr>
          </a:p>
          <a:p>
            <a:pPr lvl="1" marL="372110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children,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addition,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Involving Children,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ICMR,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2017.</a:t>
            </a:r>
            <a:endParaRPr sz="1000">
              <a:latin typeface="Palladio Uralic"/>
              <a:cs typeface="Palladio Uralic"/>
            </a:endParaRPr>
          </a:p>
          <a:p>
            <a:pPr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 approvals 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needed 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competent authorities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entering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tribal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areas.</a:t>
            </a:r>
            <a:endParaRPr sz="1000">
              <a:latin typeface="Palladio Uralic"/>
              <a:cs typeface="Palladio Uralic"/>
            </a:endParaRPr>
          </a:p>
          <a:p>
            <a:pPr lvl="1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cognitively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impaired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individuals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those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mental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illness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carefully,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especially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themselves,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suicidal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ideation.</a:t>
            </a:r>
            <a:endParaRPr sz="1000">
              <a:latin typeface="Palladio Uralic"/>
              <a:cs typeface="Palladio Uralic"/>
            </a:endParaRPr>
          </a:p>
          <a:p>
            <a:pPr lvl="1" marL="372110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should carry out the benefit–risk analysis and examine risk minimization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strategies.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7001" y="7955716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35740" y="526694"/>
            <a:ext cx="7816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050" spc="1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7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474" y="1105534"/>
            <a:ext cx="4837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5" b="1">
                <a:solidFill>
                  <a:srgbClr val="00A1CB"/>
                </a:solidFill>
                <a:latin typeface="Verdana"/>
                <a:cs typeface="Verdana"/>
              </a:rPr>
              <a:t>CLINICAL </a:t>
            </a:r>
            <a:r>
              <a:rPr dirty="0" sz="1800" spc="-459" b="1">
                <a:solidFill>
                  <a:srgbClr val="00A1CB"/>
                </a:solidFill>
                <a:latin typeface="Verdana"/>
                <a:cs typeface="Verdana"/>
              </a:rPr>
              <a:t>TRIALS </a:t>
            </a:r>
            <a:r>
              <a:rPr dirty="0" sz="1800" spc="-490" b="1">
                <a:solidFill>
                  <a:srgbClr val="00A1CB"/>
                </a:solidFill>
                <a:latin typeface="Verdana"/>
                <a:cs typeface="Verdana"/>
              </a:rPr>
              <a:t>OF </a:t>
            </a:r>
            <a:r>
              <a:rPr dirty="0" sz="1800" spc="-484" b="1">
                <a:solidFill>
                  <a:srgbClr val="00A1CB"/>
                </a:solidFill>
                <a:latin typeface="Verdana"/>
                <a:cs typeface="Verdana"/>
              </a:rPr>
              <a:t>DRUGS </a:t>
            </a:r>
            <a:r>
              <a:rPr dirty="0" sz="1800" spc="-509" b="1">
                <a:solidFill>
                  <a:srgbClr val="00A1CB"/>
                </a:solidFill>
                <a:latin typeface="Verdana"/>
                <a:cs typeface="Verdana"/>
              </a:rPr>
              <a:t>AND </a:t>
            </a:r>
            <a:r>
              <a:rPr dirty="0" sz="1800" spc="-505" b="1">
                <a:solidFill>
                  <a:srgbClr val="00A1CB"/>
                </a:solidFill>
                <a:latin typeface="Verdana"/>
                <a:cs typeface="Verdana"/>
              </a:rPr>
              <a:t>OTHER</a:t>
            </a:r>
            <a:r>
              <a:rPr dirty="0" sz="1800" spc="-455" b="1">
                <a:solidFill>
                  <a:srgbClr val="00A1CB"/>
                </a:solidFill>
                <a:latin typeface="Verdana"/>
                <a:cs typeface="Verdana"/>
              </a:rPr>
              <a:t> </a:t>
            </a:r>
            <a:r>
              <a:rPr dirty="0" sz="1800" spc="-500" b="1">
                <a:solidFill>
                  <a:srgbClr val="00A1CB"/>
                </a:solidFill>
                <a:latin typeface="Verdana"/>
                <a:cs typeface="Verdana"/>
              </a:rPr>
              <a:t>INTERVENTIONS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1492186"/>
            <a:ext cx="5212715" cy="5933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372110" marR="5080" indent="-360045">
              <a:lnSpc>
                <a:spcPct val="129200"/>
              </a:lnSpc>
              <a:spcBef>
                <a:spcPts val="100"/>
              </a:spcBef>
              <a:buAutoNum type="arabicPeriod"/>
              <a:tabLst>
                <a:tab pos="372745" algn="l"/>
              </a:tabLst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Clinical trials must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conducted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accordance with the Indian GCP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guidelines, 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Declaration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Helsinki,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  Involving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(2017),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amendments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&amp;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Cosmetics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Act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(1940),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Rules (1945) and other applicable regulations 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Clinical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trial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interventions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could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be of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drugs, </a:t>
            </a:r>
            <a:r>
              <a:rPr dirty="0" sz="1000" spc="30">
                <a:solidFill>
                  <a:srgbClr val="231F20"/>
                </a:solidFill>
                <a:latin typeface="Palladio Uralic"/>
                <a:cs typeface="Palladio Uralic"/>
              </a:rPr>
              <a:t>vaccines, biosimilars, </a:t>
            </a:r>
            <a:r>
              <a:rPr dirty="0" sz="1000" spc="35">
                <a:solidFill>
                  <a:srgbClr val="231F20"/>
                </a:solidFill>
                <a:latin typeface="Palladio Uralic"/>
                <a:cs typeface="Palladio Uralic"/>
              </a:rPr>
              <a:t>biologics,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phytopharmaceuticals,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radiopharmaceuticals,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diagnostic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agents,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socio-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behavioural interventions, technologies, devices, surgical techniques or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traditional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systems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medicine,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investigator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determine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regulatory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ambit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if  so,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Central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Drug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Standards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Organisation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(CDSCO)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requirements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762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students are conducting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as part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thesis, guides/and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take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responsibilities of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1079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prospectively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registered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CTRI,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mandatory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 under the purview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CDSCO.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762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register and follow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quorum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 specified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CDSCO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before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reviewing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‘new drugs’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per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Schedule Y and its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amendments.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Patients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charged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interventions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added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762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Ancillary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non-study/trial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 illnesses arising 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period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Adverse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drugs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reported in 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timely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manner.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698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 must obtain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grants,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insurance coverage or set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up corpus funds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 costs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treatment/management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payment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compensation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decided by  EC.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825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scientifically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ethically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sound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preclinical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precede 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humans.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698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BA/BE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volunteers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risks due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adverse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effects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drugs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require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955716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94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7299" y="526694"/>
            <a:ext cx="5495925" cy="6017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2385">
              <a:lnSpc>
                <a:spcPct val="100000"/>
              </a:lnSpc>
              <a:spcBef>
                <a:spcPts val="100"/>
              </a:spcBef>
            </a:pP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Clinical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Trials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of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Drugs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and other</a:t>
            </a:r>
            <a:r>
              <a:rPr dirty="0" sz="105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Palladio Uralic"/>
                <a:cs typeface="Palladio Uralic"/>
              </a:rPr>
              <a:t>Interventions</a:t>
            </a:r>
            <a:endParaRPr sz="10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11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5"/>
              </a:spcBef>
              <a:buAutoNum type="arabicPeriod" startAt="1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Precautions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when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placebo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89560" indent="-360045">
              <a:lnSpc>
                <a:spcPct val="129200"/>
              </a:lnSpc>
              <a:spcBef>
                <a:spcPts val="280"/>
              </a:spcBef>
              <a:buAutoNum type="arabicPeriod" startAt="13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devices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same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requirements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drugs. Similarly,  surgical interventions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91465" indent="-360045">
              <a:lnSpc>
                <a:spcPct val="129200"/>
              </a:lnSpc>
              <a:spcBef>
                <a:spcPts val="285"/>
              </a:spcBef>
              <a:buAutoNum type="arabicPeriod" startAt="1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a study involves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biosimilars, the product quality, preclinical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bioassay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 demonstrate similarity with a reference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88290" indent="-360045">
              <a:lnSpc>
                <a:spcPct val="129200"/>
              </a:lnSpc>
              <a:spcBef>
                <a:spcPts val="280"/>
              </a:spcBef>
              <a:buAutoNum type="arabicPeriod" startAt="1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trials with stem cells should follow the National Guidelines for Stem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Cell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90195" indent="-360045">
              <a:lnSpc>
                <a:spcPct val="129200"/>
              </a:lnSpc>
              <a:spcBef>
                <a:spcPts val="285"/>
              </a:spcBef>
              <a:buAutoNum type="arabicPeriod" startAt="1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conducted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preventive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strategies like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mass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  administration.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89560" indent="-360045">
              <a:lnSpc>
                <a:spcPct val="129200"/>
              </a:lnSpc>
              <a:spcBef>
                <a:spcPts val="284"/>
              </a:spcBef>
              <a:buAutoNum type="arabicPeriod" startAt="1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that involves sexual minorities or intravenous drug users should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ensure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engagement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duration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project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dissemination of  results after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completion.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88925" indent="-360045">
              <a:lnSpc>
                <a:spcPct val="129200"/>
              </a:lnSpc>
              <a:spcBef>
                <a:spcPts val="280"/>
              </a:spcBef>
              <a:buAutoNum type="arabicPeriod" startAt="13"/>
              <a:tabLst>
                <a:tab pos="372745" algn="l"/>
              </a:tabLst>
            </a:pP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traditional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medicine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interventions,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Ayurveda,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Yoga</a:t>
            </a:r>
            <a:r>
              <a:rPr dirty="0" sz="10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Naturopathy,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Unani, Siddha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Homeopathy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(AYUSH) 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conducted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 ethical guidelines, ASU-GCP (Ayurveda, Siddha, Unani GCP) guidelines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 applicable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regulations.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90195" indent="-360045">
              <a:lnSpc>
                <a:spcPct val="129200"/>
              </a:lnSpc>
              <a:spcBef>
                <a:spcPts val="285"/>
              </a:spcBef>
              <a:buAutoNum type="arabicPeriod" startAt="13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using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diagnostic agents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same protocols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90830" indent="-360045">
              <a:lnSpc>
                <a:spcPct val="129200"/>
              </a:lnSpc>
              <a:spcBef>
                <a:spcPts val="280"/>
              </a:spcBef>
              <a:buAutoNum type="arabicPeriod" startAt="1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Radioactive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X-rays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more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precaution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who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not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completed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87655" indent="-360045">
              <a:lnSpc>
                <a:spcPct val="129200"/>
              </a:lnSpc>
              <a:spcBef>
                <a:spcPts val="285"/>
              </a:spcBef>
              <a:buAutoNum type="arabicPeriod" startAt="1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Clinical trials among women for contraceptives or if they are pregnant or lactating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 abundant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precautions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89560" indent="-360045">
              <a:lnSpc>
                <a:spcPct val="129200"/>
              </a:lnSpc>
              <a:spcBef>
                <a:spcPts val="284"/>
              </a:spcBef>
              <a:buAutoNum type="arabicPeriod" startAt="13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misconception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high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oncology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trials;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therefore,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taken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address this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issue.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289560" indent="-360045">
              <a:lnSpc>
                <a:spcPct val="129200"/>
              </a:lnSpc>
              <a:spcBef>
                <a:spcPts val="280"/>
              </a:spcBef>
              <a:buAutoNum type="arabicPeriod" startAt="13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product using new technology should be GLP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(Good Laboratory Practices),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GMP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(Good Manufacturing Practices)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GCP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compliant, which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duly approved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authorities.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7001" y="7955716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13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852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91303" y="526694"/>
            <a:ext cx="10261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SECTION 8 &amp;</a:t>
            </a:r>
            <a:r>
              <a:rPr dirty="0" sz="1050" spc="-10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9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199" y="1782204"/>
            <a:ext cx="5262245" cy="602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410845" marR="19050" indent="-360045">
              <a:lnSpc>
                <a:spcPct val="128299"/>
              </a:lnSpc>
              <a:spcBef>
                <a:spcPts val="100"/>
              </a:spcBef>
              <a:buAutoNum type="arabicPeriod"/>
              <a:tabLst>
                <a:tab pos="4108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Benefits and risks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limited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individual,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but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influence communities,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environment.</a:t>
            </a:r>
            <a:endParaRPr sz="1000">
              <a:latin typeface="Palladio Uralic"/>
              <a:cs typeface="Palladio Uralic"/>
            </a:endParaRPr>
          </a:p>
          <a:p>
            <a:pPr algn="just" lvl="1" marL="410845" marR="17780" indent="-360045">
              <a:lnSpc>
                <a:spcPct val="128299"/>
              </a:lnSpc>
              <a:spcBef>
                <a:spcPts val="284"/>
              </a:spcBef>
              <a:buAutoNum type="arabicPeriod"/>
              <a:tabLst>
                <a:tab pos="4108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behavioural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equity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sectionality.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 relativism applies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moral diversity among different cultures 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societies.</a:t>
            </a:r>
            <a:endParaRPr sz="1000">
              <a:latin typeface="Palladio Uralic"/>
              <a:cs typeface="Palladio Uralic"/>
            </a:endParaRPr>
          </a:p>
          <a:p>
            <a:pPr algn="just" lvl="1" marL="410845" marR="17780" indent="-360045">
              <a:lnSpc>
                <a:spcPct val="128299"/>
              </a:lnSpc>
              <a:spcBef>
                <a:spcPts val="280"/>
              </a:spcBef>
              <a:buAutoNum type="arabicPeriod"/>
              <a:tabLst>
                <a:tab pos="4108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review different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types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such as programme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evaluations,  demographic</a:t>
            </a:r>
            <a:r>
              <a:rPr dirty="0" sz="1000" spc="-10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surveillance,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registries,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implementation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demonstration</a:t>
            </a:r>
            <a:r>
              <a:rPr dirty="0" sz="1000" spc="-10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projects,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trials,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surveys,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1" marL="410845" marR="17780" indent="-360045">
              <a:lnSpc>
                <a:spcPct val="128299"/>
              </a:lnSpc>
              <a:spcBef>
                <a:spcPts val="285"/>
              </a:spcBef>
              <a:buAutoNum type="arabicPeriod"/>
              <a:tabLst>
                <a:tab pos="4108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specific research, appropriate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processes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considered by the  EC, 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verbal/oral consent;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broad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consent;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group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consent; waiver of consent and  reconsent.</a:t>
            </a:r>
            <a:endParaRPr sz="1000">
              <a:latin typeface="Palladio Uralic"/>
              <a:cs typeface="Palladio Uralic"/>
            </a:endParaRPr>
          </a:p>
          <a:p>
            <a:pPr algn="just" lvl="1" marL="410845" marR="19685" indent="-360045">
              <a:lnSpc>
                <a:spcPct val="128299"/>
              </a:lnSpc>
              <a:spcBef>
                <a:spcPts val="285"/>
              </a:spcBef>
              <a:buAutoNum type="arabicPeriod"/>
              <a:tabLst>
                <a:tab pos="4108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provisions should be provided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design and execution of research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 likely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exploit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socioeconomically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deprived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people.</a:t>
            </a:r>
            <a:endParaRPr sz="1000">
              <a:latin typeface="Palladio Uralic"/>
              <a:cs typeface="Palladio Uralic"/>
            </a:endParaRPr>
          </a:p>
          <a:p>
            <a:pPr algn="just" lvl="1" marL="410845" marR="19050" indent="-360045">
              <a:lnSpc>
                <a:spcPct val="128299"/>
              </a:lnSpc>
              <a:spcBef>
                <a:spcPts val="284"/>
              </a:spcBef>
              <a:buAutoNum type="arabicPeriod"/>
              <a:tabLst>
                <a:tab pos="4108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Stakeholders (researchers,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providers/ sponsors, Govt.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agencies,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participants,  ECs,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NGOs,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etc.) must make every effort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provide post-research public  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findings for sustainability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action.</a:t>
            </a:r>
            <a:endParaRPr sz="1000">
              <a:latin typeface="Palladio Uralic"/>
              <a:cs typeface="Palladio Uralic"/>
            </a:endParaRPr>
          </a:p>
          <a:p>
            <a:pPr algn="just" lvl="1" marL="410845" marR="18415" indent="-360045">
              <a:lnSpc>
                <a:spcPct val="128299"/>
              </a:lnSpc>
              <a:spcBef>
                <a:spcPts val="280"/>
              </a:spcBef>
              <a:buAutoNum type="arabicPeriod"/>
              <a:tabLst>
                <a:tab pos="4108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require appropriate experts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address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 ethical challenges  related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socio-behavioural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health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1" marL="410845" marR="18415" indent="-360045">
              <a:lnSpc>
                <a:spcPct val="128299"/>
              </a:lnSpc>
              <a:spcBef>
                <a:spcPts val="285"/>
              </a:spcBef>
              <a:buAutoNum type="arabicPeriod"/>
              <a:tabLst>
                <a:tab pos="4108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protect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teams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field collecting sensitive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  <a:p>
            <a:pPr algn="just" lvl="1" marL="410845" marR="17780" indent="-360045">
              <a:lnSpc>
                <a:spcPct val="128299"/>
              </a:lnSpc>
              <a:spcBef>
                <a:spcPts val="285"/>
              </a:spcBef>
              <a:buAutoNum type="arabicPeriod"/>
              <a:tabLst>
                <a:tab pos="4108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carefully review studies where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deception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necessary to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achieve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 objectives for larger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public good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consider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debriefing after  completion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endParaRPr sz="1000">
              <a:latin typeface="Palladio Uralic"/>
              <a:cs typeface="Palladio Uralic"/>
            </a:endParaRPr>
          </a:p>
          <a:p>
            <a:pPr algn="just" lvl="1" marL="410845" marR="17780" indent="-360045">
              <a:lnSpc>
                <a:spcPct val="128299"/>
              </a:lnSpc>
              <a:spcBef>
                <a:spcPts val="285"/>
              </a:spcBef>
              <a:buAutoNum type="arabicPeriod"/>
              <a:tabLst>
                <a:tab pos="4108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Support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systems 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counselling centres, rehabilitation centres,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police protection,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place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sensitive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studies.</a:t>
            </a:r>
            <a:endParaRPr sz="1000">
              <a:latin typeface="Palladio Uralic"/>
              <a:cs typeface="Palladio Uralic"/>
            </a:endParaRPr>
          </a:p>
          <a:p>
            <a:pPr algn="just" lvl="1" marL="410845" marR="18415" indent="-360045">
              <a:lnSpc>
                <a:spcPct val="128299"/>
              </a:lnSpc>
              <a:spcBef>
                <a:spcPts val="284"/>
              </a:spcBef>
              <a:buAutoNum type="arabicPeriod"/>
              <a:tabLst>
                <a:tab pos="4108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taken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measures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data  security and confidentiality of information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also that disclosure permissions have  been taken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appropriate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stated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800">
              <a:latin typeface="Palladio Uralic"/>
              <a:cs typeface="Palladio Uralic"/>
            </a:endParaRPr>
          </a:p>
          <a:p>
            <a:pPr marL="50800" marR="222250">
              <a:lnSpc>
                <a:spcPct val="113100"/>
              </a:lnSpc>
            </a:pPr>
            <a:r>
              <a:rPr dirty="0" baseline="34722" sz="600">
                <a:solidFill>
                  <a:srgbClr val="231F20"/>
                </a:solidFill>
                <a:latin typeface="Palladio Uralic"/>
                <a:cs typeface="Palladio Uralic"/>
              </a:rPr>
              <a:t>1</a:t>
            </a:r>
            <a:r>
              <a:rPr dirty="0" sz="700">
                <a:solidFill>
                  <a:srgbClr val="231F20"/>
                </a:solidFill>
                <a:latin typeface="Palladio Uralic"/>
                <a:cs typeface="Palladio Uralic"/>
              </a:rPr>
              <a:t>This section corresponds </a:t>
            </a:r>
            <a:r>
              <a:rPr dirty="0" sz="7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700">
                <a:solidFill>
                  <a:srgbClr val="231F20"/>
                </a:solidFill>
                <a:latin typeface="Palladio Uralic"/>
                <a:cs typeface="Palladio Uralic"/>
              </a:rPr>
              <a:t>Chapters 8 and 9 of </a:t>
            </a:r>
            <a:r>
              <a:rPr dirty="0" sz="700" spc="-5">
                <a:solidFill>
                  <a:srgbClr val="231F20"/>
                </a:solidFill>
                <a:latin typeface="Palladio Uralic"/>
                <a:cs typeface="Palladio Uralic"/>
              </a:rPr>
              <a:t>the National </a:t>
            </a:r>
            <a:r>
              <a:rPr dirty="0" sz="7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7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700">
                <a:solidFill>
                  <a:srgbClr val="231F20"/>
                </a:solidFill>
                <a:latin typeface="Palladio Uralic"/>
                <a:cs typeface="Palladio Uralic"/>
              </a:rPr>
              <a:t>for Biomedical and Health Research Involving  Human Participants,</a:t>
            </a:r>
            <a:r>
              <a:rPr dirty="0" sz="7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700">
                <a:solidFill>
                  <a:srgbClr val="231F20"/>
                </a:solidFill>
                <a:latin typeface="Palladio Uralic"/>
                <a:cs typeface="Palladio Uralic"/>
              </a:rPr>
              <a:t>2017.</a:t>
            </a:r>
            <a:endParaRPr sz="7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5248" y="1104315"/>
            <a:ext cx="49333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14730" marR="30480" indent="-977265">
              <a:lnSpc>
                <a:spcPct val="100000"/>
              </a:lnSpc>
              <a:spcBef>
                <a:spcPts val="100"/>
              </a:spcBef>
            </a:pPr>
            <a:r>
              <a:rPr dirty="0" sz="1800" spc="-440" b="1">
                <a:solidFill>
                  <a:srgbClr val="852A74"/>
                </a:solidFill>
                <a:latin typeface="Verdana"/>
                <a:cs typeface="Verdana"/>
              </a:rPr>
              <a:t>PUBLIC </a:t>
            </a:r>
            <a:r>
              <a:rPr dirty="0" sz="1800" spc="-495" b="1">
                <a:solidFill>
                  <a:srgbClr val="852A74"/>
                </a:solidFill>
                <a:latin typeface="Verdana"/>
                <a:cs typeface="Verdana"/>
              </a:rPr>
              <a:t>HEALTH </a:t>
            </a:r>
            <a:r>
              <a:rPr dirty="0" sz="1800" spc="-455" b="1">
                <a:solidFill>
                  <a:srgbClr val="852A74"/>
                </a:solidFill>
                <a:latin typeface="Verdana"/>
                <a:cs typeface="Verdana"/>
              </a:rPr>
              <a:t>RESEARCH </a:t>
            </a:r>
            <a:r>
              <a:rPr dirty="0" sz="1800" spc="-530" b="1">
                <a:solidFill>
                  <a:srgbClr val="852A74"/>
                </a:solidFill>
                <a:latin typeface="Verdana"/>
                <a:cs typeface="Verdana"/>
              </a:rPr>
              <a:t>&amp; </a:t>
            </a:r>
            <a:r>
              <a:rPr dirty="0" sz="1800" spc="-465" b="1">
                <a:solidFill>
                  <a:srgbClr val="852A74"/>
                </a:solidFill>
                <a:latin typeface="Verdana"/>
                <a:cs typeface="Verdana"/>
              </a:rPr>
              <a:t>SOCIAL </a:t>
            </a:r>
            <a:r>
              <a:rPr dirty="0" sz="1800" spc="-509" b="1">
                <a:solidFill>
                  <a:srgbClr val="852A74"/>
                </a:solidFill>
                <a:latin typeface="Verdana"/>
                <a:cs typeface="Verdana"/>
              </a:rPr>
              <a:t>AND </a:t>
            </a:r>
            <a:r>
              <a:rPr dirty="0" sz="1800" spc="-484" b="1">
                <a:solidFill>
                  <a:srgbClr val="852A74"/>
                </a:solidFill>
                <a:latin typeface="Verdana"/>
                <a:cs typeface="Verdana"/>
              </a:rPr>
              <a:t>BEHAVIOURAL  </a:t>
            </a:r>
            <a:r>
              <a:rPr dirty="0" sz="1800" spc="-450" b="1">
                <a:solidFill>
                  <a:srgbClr val="852A74"/>
                </a:solidFill>
                <a:latin typeface="Verdana"/>
                <a:cs typeface="Verdana"/>
              </a:rPr>
              <a:t>SCIENCES </a:t>
            </a:r>
            <a:r>
              <a:rPr dirty="0" sz="1800" spc="-455" b="1">
                <a:solidFill>
                  <a:srgbClr val="852A74"/>
                </a:solidFill>
                <a:latin typeface="Verdana"/>
                <a:cs typeface="Verdana"/>
              </a:rPr>
              <a:t>RESEARCH </a:t>
            </a:r>
            <a:r>
              <a:rPr dirty="0" sz="1800" spc="-475" b="1">
                <a:solidFill>
                  <a:srgbClr val="852A74"/>
                </a:solidFill>
                <a:latin typeface="Verdana"/>
                <a:cs typeface="Verdana"/>
              </a:rPr>
              <a:t>FOR</a:t>
            </a:r>
            <a:r>
              <a:rPr dirty="0" sz="1800" spc="-400" b="1">
                <a:solidFill>
                  <a:srgbClr val="852A74"/>
                </a:solidFill>
                <a:latin typeface="Verdana"/>
                <a:cs typeface="Verdana"/>
              </a:rPr>
              <a:t> </a:t>
            </a:r>
            <a:r>
              <a:rPr dirty="0" sz="1800" spc="-445" b="1">
                <a:solidFill>
                  <a:srgbClr val="852A74"/>
                </a:solidFill>
                <a:latin typeface="Verdana"/>
                <a:cs typeface="Verdana"/>
              </a:rPr>
              <a:t>HEALTH</a:t>
            </a:r>
            <a:r>
              <a:rPr dirty="0" baseline="52910" sz="1575" spc="-667" b="1">
                <a:solidFill>
                  <a:srgbClr val="852A74"/>
                </a:solidFill>
                <a:latin typeface="Verdana"/>
                <a:cs typeface="Verdana"/>
              </a:rPr>
              <a:t>1</a:t>
            </a:r>
            <a:endParaRPr baseline="52910" sz="1575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16737"/>
            <a:ext cx="0" cy="216535"/>
          </a:xfrm>
          <a:custGeom>
            <a:avLst/>
            <a:gdLst/>
            <a:ahLst/>
            <a:cxnLst/>
            <a:rect l="l" t="t" r="r" b="b"/>
            <a:pathLst>
              <a:path w="0" h="216534">
                <a:moveTo>
                  <a:pt x="0" y="0"/>
                </a:moveTo>
                <a:lnTo>
                  <a:pt x="0" y="216001"/>
                </a:lnTo>
              </a:path>
            </a:pathLst>
          </a:custGeom>
          <a:solidFill>
            <a:srgbClr val="00A1C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955716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14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94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69065" y="526694"/>
            <a:ext cx="8483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050" spc="1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10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1105534"/>
            <a:ext cx="5211445" cy="6356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00" b="1">
                <a:solidFill>
                  <a:srgbClr val="F79868"/>
                </a:solidFill>
                <a:latin typeface="Verdana"/>
                <a:cs typeface="Verdana"/>
              </a:rPr>
              <a:t>HUMAN </a:t>
            </a:r>
            <a:r>
              <a:rPr dirty="0" sz="1800" spc="-465" b="1">
                <a:solidFill>
                  <a:srgbClr val="F79868"/>
                </a:solidFill>
                <a:latin typeface="Verdana"/>
                <a:cs typeface="Verdana"/>
              </a:rPr>
              <a:t>GENETICS </a:t>
            </a:r>
            <a:r>
              <a:rPr dirty="0" sz="1800" spc="-490" b="1">
                <a:solidFill>
                  <a:srgbClr val="F79868"/>
                </a:solidFill>
                <a:latin typeface="Verdana"/>
                <a:cs typeface="Verdana"/>
              </a:rPr>
              <a:t>TESTING </a:t>
            </a:r>
            <a:r>
              <a:rPr dirty="0" sz="1800" spc="-509" b="1">
                <a:solidFill>
                  <a:srgbClr val="F79868"/>
                </a:solidFill>
                <a:latin typeface="Verdana"/>
                <a:cs typeface="Verdana"/>
              </a:rPr>
              <a:t>AND</a:t>
            </a:r>
            <a:r>
              <a:rPr dirty="0" sz="1800" spc="-450" b="1">
                <a:solidFill>
                  <a:srgbClr val="F79868"/>
                </a:solidFill>
                <a:latin typeface="Verdana"/>
                <a:cs typeface="Verdana"/>
              </a:rPr>
              <a:t> </a:t>
            </a:r>
            <a:r>
              <a:rPr dirty="0" sz="1800" spc="-455" b="1">
                <a:solidFill>
                  <a:srgbClr val="F79868"/>
                </a:solidFill>
                <a:latin typeface="Verdana"/>
                <a:cs typeface="Verdana"/>
              </a:rPr>
              <a:t>RESEARCH</a:t>
            </a:r>
            <a:endParaRPr sz="1800">
              <a:latin typeface="Verdana"/>
              <a:cs typeface="Verdana"/>
            </a:endParaRPr>
          </a:p>
          <a:p>
            <a:pPr algn="just" lvl="1" marL="372745" marR="6350" indent="-360045">
              <a:lnSpc>
                <a:spcPct val="129200"/>
              </a:lnSpc>
              <a:spcBef>
                <a:spcPts val="8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Due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overlap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services,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therapeutic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misconception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 common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ethical, legal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social issues (ELSI)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require careful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consideration.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test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results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familial/societal implications,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therefore,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maintaining  confidentiality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pre-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post-test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non-directive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counselling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qualified  persons is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Written 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screening, confirmatory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  interventions,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pre-symptomatic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testing,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next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generation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sequencing,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prenatal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carrier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testing, genomic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embryos/foetal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tissue,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explain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nature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complexity of information,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choices,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implications, data/sample storage,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identifiable 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being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preparing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family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pedigrees, the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become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secondary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informed consent should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obtained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each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member.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635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screening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purposive,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established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provisions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management,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treatment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counselling.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test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reports of multifactorial/late onset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 should be communicated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carefully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prevent unnecessary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worry 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fear.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patient’s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investigations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shared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others.</a:t>
            </a:r>
            <a:endParaRPr sz="1000">
              <a:latin typeface="Palladio Uralic"/>
              <a:cs typeface="Palladio Uralic"/>
            </a:endParaRPr>
          </a:p>
          <a:p>
            <a:pPr lvl="1" marL="372745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Screening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late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onset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children,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unless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suitable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childhood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intervention.</a:t>
            </a:r>
            <a:endParaRPr sz="1000">
              <a:latin typeface="Palladio Uralic"/>
              <a:cs typeface="Palladio Uralic"/>
            </a:endParaRPr>
          </a:p>
          <a:p>
            <a:pPr lvl="1" marL="372745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Technology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not be misused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pre-implantation genetic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screening, creation 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designer babies,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sex selection,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lvl="1" marL="372745" marR="635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Confidentiality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maintained while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using new technologies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like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chromosomal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microarray (CMA), whole exome sequencing, whole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sequencing,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lvl="1" marL="372745" marR="635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Publication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pictures, pedigrees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other identifying information about individuals/  families requires fresh 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re-consent.</a:t>
            </a:r>
            <a:endParaRPr sz="1000">
              <a:latin typeface="Palladio Uralic"/>
              <a:cs typeface="Palladio Uralic"/>
            </a:endParaRPr>
          </a:p>
          <a:p>
            <a:pPr lvl="1" marL="372745" marR="635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Laboratories offering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genetic testing should participate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quality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assurance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programmes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genetic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testing.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7001" y="7955716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15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E8B9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69065" y="526694"/>
            <a:ext cx="8483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050" spc="1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11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16737"/>
            <a:ext cx="0" cy="216535"/>
          </a:xfrm>
          <a:custGeom>
            <a:avLst/>
            <a:gdLst/>
            <a:ahLst/>
            <a:cxnLst/>
            <a:rect l="l" t="t" r="r" b="b"/>
            <a:pathLst>
              <a:path w="0" h="216534">
                <a:moveTo>
                  <a:pt x="0" y="0"/>
                </a:moveTo>
                <a:lnTo>
                  <a:pt x="0" y="216001"/>
                </a:lnTo>
              </a:path>
            </a:pathLst>
          </a:custGeom>
          <a:solidFill>
            <a:srgbClr val="F37B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7299" y="1105534"/>
            <a:ext cx="5212080" cy="6159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0990">
              <a:lnSpc>
                <a:spcPct val="100000"/>
              </a:lnSpc>
              <a:spcBef>
                <a:spcPts val="100"/>
              </a:spcBef>
            </a:pPr>
            <a:r>
              <a:rPr dirty="0" sz="1800" spc="-475" b="1">
                <a:solidFill>
                  <a:srgbClr val="E8B909"/>
                </a:solidFill>
                <a:latin typeface="Verdana"/>
                <a:cs typeface="Verdana"/>
              </a:rPr>
              <a:t>BIOLOGICAL </a:t>
            </a:r>
            <a:r>
              <a:rPr dirty="0" sz="1800" spc="-434" b="1">
                <a:solidFill>
                  <a:srgbClr val="E8B909"/>
                </a:solidFill>
                <a:latin typeface="Verdana"/>
                <a:cs typeface="Verdana"/>
              </a:rPr>
              <a:t>MATERIALS, </a:t>
            </a:r>
            <a:r>
              <a:rPr dirty="0" sz="1800" spc="-484" b="1">
                <a:solidFill>
                  <a:srgbClr val="E8B909"/>
                </a:solidFill>
                <a:latin typeface="Verdana"/>
                <a:cs typeface="Verdana"/>
              </a:rPr>
              <a:t>BIOBANKING </a:t>
            </a:r>
            <a:r>
              <a:rPr dirty="0" sz="1800" spc="-509" b="1">
                <a:solidFill>
                  <a:srgbClr val="E8B909"/>
                </a:solidFill>
                <a:latin typeface="Verdana"/>
                <a:cs typeface="Verdana"/>
              </a:rPr>
              <a:t>AND</a:t>
            </a:r>
            <a:r>
              <a:rPr dirty="0" sz="1800" spc="-420" b="1">
                <a:solidFill>
                  <a:srgbClr val="E8B909"/>
                </a:solidFill>
                <a:latin typeface="Verdana"/>
                <a:cs typeface="Verdana"/>
              </a:rPr>
              <a:t> </a:t>
            </a:r>
            <a:r>
              <a:rPr dirty="0" sz="1800" spc="-490" b="1">
                <a:solidFill>
                  <a:srgbClr val="E8B909"/>
                </a:solidFill>
                <a:latin typeface="Verdana"/>
                <a:cs typeface="Verdana"/>
              </a:rPr>
              <a:t>DATASETS</a:t>
            </a:r>
            <a:endParaRPr sz="1800">
              <a:latin typeface="Verdana"/>
              <a:cs typeface="Verdana"/>
            </a:endParaRPr>
          </a:p>
          <a:p>
            <a:pPr algn="just" lvl="1" marL="372745" marR="5715" indent="-360045">
              <a:lnSpc>
                <a:spcPct val="129200"/>
              </a:lnSpc>
              <a:spcBef>
                <a:spcPts val="8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Biological material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prospectively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collected or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left over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earlier  studies or clinical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services,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e.g.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fluids,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dried blood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spots,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tissues,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organs,</a:t>
            </a:r>
            <a:r>
              <a:rPr dirty="0" sz="1000" spc="-1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Datasets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collections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registers,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surveys,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surveillance,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census,  personal records,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698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issues such as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ownership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data,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biospecimens,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custodianship, secondary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return of results, etc. are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698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Samples/data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anonymous (unidentified); anonymized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(coded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reversibly or  irreversibly) 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identifiable.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698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Respecting ethnic identity and confidentiality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important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population-based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studies/stigmatizing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698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Multiple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layered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provides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options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allow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samples/data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future  research.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Types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blanket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broad;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tiered;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specific;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delayed;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dynamic;  waiver; re-consent,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Informed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consent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provide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information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commercial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value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  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data, if applicable, with clarity about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benefit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sharing.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508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Privacy and confidentiality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ensured when databases are maintained in  electronic/digital formats which are linked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cloud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computing or are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associated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big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initiatives.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762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transfer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agreement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(MTA) 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executed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biospecimens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likely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shipped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collaborators within or outside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country.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privacy,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accuracy, security and legal liability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clarified if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outsourced 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sold.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762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 own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their biological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sample/data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biobanks/institutes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custodians  or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trustees.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 donor has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right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ask for destruction/withdrawal of collected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sample(s).</a:t>
            </a:r>
            <a:endParaRPr sz="1000">
              <a:latin typeface="Palladio Uralic"/>
              <a:cs typeface="Palladio Uralic"/>
            </a:endParaRPr>
          </a:p>
          <a:p>
            <a:pPr algn="just" lvl="1" marL="372745" marR="6350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Datasets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repositories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offer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huge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potential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well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commercialization 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EC 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aspects with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caution.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955716"/>
            <a:ext cx="1397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16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94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F26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70411" y="526694"/>
            <a:ext cx="8483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050" spc="1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12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599" y="1109840"/>
            <a:ext cx="5217160" cy="477710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927225" marR="434975" indent="-1484630">
              <a:lnSpc>
                <a:spcPct val="101899"/>
              </a:lnSpc>
              <a:spcBef>
                <a:spcPts val="55"/>
              </a:spcBef>
            </a:pPr>
            <a:r>
              <a:rPr dirty="0" sz="1800" spc="-455" b="1">
                <a:solidFill>
                  <a:srgbClr val="F26322"/>
                </a:solidFill>
                <a:latin typeface="Verdana"/>
                <a:cs typeface="Verdana"/>
              </a:rPr>
              <a:t>RESEARCH </a:t>
            </a:r>
            <a:r>
              <a:rPr dirty="0" sz="1800" spc="-500" b="1">
                <a:solidFill>
                  <a:srgbClr val="F26322"/>
                </a:solidFill>
                <a:latin typeface="Verdana"/>
                <a:cs typeface="Verdana"/>
              </a:rPr>
              <a:t>DURING </a:t>
            </a:r>
            <a:r>
              <a:rPr dirty="0" sz="1800" spc="-495" b="1">
                <a:solidFill>
                  <a:srgbClr val="F26322"/>
                </a:solidFill>
                <a:latin typeface="Verdana"/>
                <a:cs typeface="Verdana"/>
              </a:rPr>
              <a:t>HUMANITARIAN </a:t>
            </a:r>
            <a:r>
              <a:rPr dirty="0" sz="1800" spc="-455" b="1">
                <a:solidFill>
                  <a:srgbClr val="F26322"/>
                </a:solidFill>
                <a:latin typeface="Verdana"/>
                <a:cs typeface="Verdana"/>
              </a:rPr>
              <a:t>EMERGENCIES  </a:t>
            </a:r>
            <a:r>
              <a:rPr dirty="0" sz="1800" spc="-509" b="1">
                <a:solidFill>
                  <a:srgbClr val="F26322"/>
                </a:solidFill>
                <a:latin typeface="Verdana"/>
                <a:cs typeface="Verdana"/>
              </a:rPr>
              <a:t>AND</a:t>
            </a:r>
            <a:r>
              <a:rPr dirty="0" sz="1800" spc="-484" b="1">
                <a:solidFill>
                  <a:srgbClr val="F26322"/>
                </a:solidFill>
                <a:latin typeface="Verdana"/>
                <a:cs typeface="Verdana"/>
              </a:rPr>
              <a:t> </a:t>
            </a:r>
            <a:r>
              <a:rPr dirty="0" sz="1800" spc="-475" b="1">
                <a:solidFill>
                  <a:srgbClr val="F26322"/>
                </a:solidFill>
                <a:latin typeface="Verdana"/>
                <a:cs typeface="Verdana"/>
              </a:rPr>
              <a:t>DISASTERS</a:t>
            </a:r>
            <a:endParaRPr sz="1800">
              <a:latin typeface="Verdana"/>
              <a:cs typeface="Verdana"/>
            </a:endParaRPr>
          </a:p>
          <a:p>
            <a:pPr algn="just" lvl="1" marL="372110" marR="6350" indent="-360045">
              <a:lnSpc>
                <a:spcPct val="129200"/>
              </a:lnSpc>
              <a:spcBef>
                <a:spcPts val="70"/>
              </a:spcBef>
              <a:buAutoNum type="arabicPeriod"/>
              <a:tabLst>
                <a:tab pos="372745" algn="l"/>
              </a:tabLst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Pre-emptive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preparation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can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done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much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advance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future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humanitarian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Meticulous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documentation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archiving are  required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enable future application in similar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situations.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08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Obtaining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valid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emergency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situation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challenge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decision-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making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capacity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compromised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differentiating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between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reliefs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offered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Efforts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made to protect 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identifying information about individuals and  communities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prevent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stigmatization,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ostracization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exploitation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print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 visual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media.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during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humanitarian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emergencies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disasters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can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reviewed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through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  expedited review/scheduled 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unscheduled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meetings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a case-to-case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715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If an expedited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done, full ethical review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 along with careful  monitoring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 the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715" indent="-360045">
              <a:lnSpc>
                <a:spcPct val="129200"/>
              </a:lnSpc>
              <a:spcBef>
                <a:spcPts val="285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case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outbreak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infectious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diseases,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monitored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use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unregistered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experimental interventions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(MEURI)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approved with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close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monitoring.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8890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Ongoing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have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suspended.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decision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may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taken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researchers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 information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the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Prior arrangements about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questions to be addressed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design, collection 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samples,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 sharing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mechanisms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etc.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 be made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advance of an expected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humanitarian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emergency.</a:t>
            </a:r>
            <a:endParaRPr sz="10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701" y="7974165"/>
            <a:ext cx="114300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5"/>
              </a:lnSpc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17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1599755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2423160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3246551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3.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3676256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4.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99" y="4105961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5.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299" y="4732502"/>
            <a:ext cx="1206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6.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299" y="5475452"/>
            <a:ext cx="120650" cy="72453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7.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8.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9.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299" y="1137932"/>
            <a:ext cx="5215890" cy="5688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450" b="1">
                <a:solidFill>
                  <a:srgbClr val="009999"/>
                </a:solidFill>
                <a:latin typeface="Verdana"/>
                <a:cs typeface="Verdana"/>
              </a:rPr>
              <a:t>REFERENCES</a:t>
            </a:r>
            <a:endParaRPr sz="1800">
              <a:latin typeface="Verdana"/>
              <a:cs typeface="Verdana"/>
            </a:endParaRPr>
          </a:p>
          <a:p>
            <a:pPr algn="just" marL="372110" marR="8255">
              <a:lnSpc>
                <a:spcPct val="129200"/>
              </a:lnSpc>
              <a:spcBef>
                <a:spcPts val="1125"/>
              </a:spcBef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National ethical guidelines for biomedical and health research involving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human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Research; 2017.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https://icmr.  nic.in/sites/default/files/guidelines/ICMR_Ethical_Guidelines_2017.pdf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 August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2018).</a:t>
            </a:r>
            <a:endParaRPr sz="1000">
              <a:latin typeface="Palladio Uralic"/>
              <a:cs typeface="Palladio Uralic"/>
            </a:endParaRPr>
          </a:p>
          <a:p>
            <a:pPr algn="just" marL="372110" marR="8890">
              <a:lnSpc>
                <a:spcPct val="129200"/>
              </a:lnSpc>
              <a:spcBef>
                <a:spcPts val="284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bio-medical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children.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Indian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Council  of Medical Research; 2017. Available from: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https://icmr.nic.in/sites/default/files/  </a:t>
            </a:r>
            <a:r>
              <a:rPr dirty="0" sz="1000" spc="40">
                <a:solidFill>
                  <a:srgbClr val="231F20"/>
                </a:solidFill>
                <a:latin typeface="Palladio Uralic"/>
                <a:cs typeface="Palladio Uralic"/>
              </a:rPr>
              <a:t>guidelines/National_Ethical_Guidelines_for_BioMedical_Research_Involving_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Children_0.pdf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(accessed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 August</a:t>
            </a:r>
            <a:r>
              <a:rPr dirty="0" sz="10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2018).</a:t>
            </a:r>
            <a:endParaRPr sz="1000">
              <a:latin typeface="Palladio Uralic"/>
              <a:cs typeface="Palladio Uralic"/>
            </a:endParaRPr>
          </a:p>
          <a:p>
            <a:pPr algn="just" marL="372110" marR="1397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Good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Practice.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Delhi: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Central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Drugs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Standard</a:t>
            </a:r>
            <a:r>
              <a:rPr dirty="0" sz="10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Control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Organization;</a:t>
            </a:r>
            <a:r>
              <a:rPr dirty="0" sz="10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2004.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2"/>
              </a:rPr>
              <a:t>http://www.cdsco.nic.in/html/gcp1.html.</a:t>
            </a:r>
            <a:endParaRPr sz="1000">
              <a:latin typeface="Palladio Uralic"/>
              <a:cs typeface="Palladio Uralic"/>
            </a:endParaRPr>
          </a:p>
          <a:p>
            <a:pPr algn="just" marL="372110" marR="1016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Schedule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Y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Drugs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Cosmetics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Act, 1940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as amended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2005. Available</a:t>
            </a:r>
            <a:r>
              <a:rPr dirty="0" sz="10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  <a:hlinkClick r:id="rId3"/>
              </a:rPr>
              <a:t>www.cdsco.nic.in</a:t>
            </a:r>
            <a:endParaRPr sz="1000">
              <a:latin typeface="Palladio Uralic"/>
              <a:cs typeface="Palladio Uralic"/>
            </a:endParaRPr>
          </a:p>
          <a:p>
            <a:pPr algn="just" marL="372110" marR="8890">
              <a:lnSpc>
                <a:spcPct val="129200"/>
              </a:lnSpc>
              <a:spcBef>
                <a:spcPts val="280"/>
              </a:spcBef>
            </a:pP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Declaration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Helsinki: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ethical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principles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subjects.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Fortaleza: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World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Association;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2013. Available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4"/>
              </a:rPr>
              <a:t>from:https://www.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wma.net/  wp-content/uploads/2016/11/DoH-Oct2013-JAMA.pdf</a:t>
            </a:r>
            <a:endParaRPr sz="1000">
              <a:latin typeface="Palladio Uralic"/>
              <a:cs typeface="Palladio Uralic"/>
            </a:endParaRPr>
          </a:p>
          <a:p>
            <a:pPr algn="just" marL="372110" marR="5080">
              <a:lnSpc>
                <a:spcPct val="129200"/>
              </a:lnSpc>
              <a:spcBef>
                <a:spcPts val="285"/>
              </a:spcBef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Defining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role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authors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contributors</a:t>
            </a:r>
            <a:r>
              <a:rPr dirty="0" sz="1000" spc="-4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[homepage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International 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Committee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Medical Journal Editors. Available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from: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  <a:hlinkClick r:id="rId5"/>
              </a:rPr>
              <a:t>http://www.icmje.org/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recommendations/browse/roles-and-responsibilities/defining-the-role-of-authors-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and-contributors.html</a:t>
            </a:r>
            <a:endParaRPr sz="1000">
              <a:latin typeface="Palladio Uralic"/>
              <a:cs typeface="Palladio Uralic"/>
            </a:endParaRPr>
          </a:p>
          <a:p>
            <a:pPr algn="just" marL="372745">
              <a:lnSpc>
                <a:spcPct val="100000"/>
              </a:lnSpc>
              <a:spcBef>
                <a:spcPts val="63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National 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Stem cell research, 2017.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Available from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6"/>
              </a:rPr>
              <a:t>www.icmr.nic.in</a:t>
            </a:r>
            <a:endParaRPr sz="1000">
              <a:latin typeface="Palladio Uralic"/>
              <a:cs typeface="Palladio Uralic"/>
            </a:endParaRPr>
          </a:p>
          <a:p>
            <a:pPr marL="372745" indent="-635">
              <a:lnSpc>
                <a:spcPct val="100000"/>
              </a:lnSpc>
              <a:spcBef>
                <a:spcPts val="680"/>
              </a:spcBef>
            </a:pP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Clinical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Trial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Registry-India[home</a:t>
            </a:r>
            <a:r>
              <a:rPr dirty="0" sz="95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page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15">
                <a:solidFill>
                  <a:srgbClr val="231F20"/>
                </a:solidFill>
                <a:latin typeface="Palladio Uralic"/>
                <a:cs typeface="Palladio Uralic"/>
              </a:rPr>
              <a:t>on</a:t>
            </a:r>
            <a:r>
              <a:rPr dirty="0" sz="95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Internet].</a:t>
            </a:r>
            <a:r>
              <a:rPr dirty="0" sz="95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Available</a:t>
            </a:r>
            <a:r>
              <a:rPr dirty="0" sz="9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95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50" spc="10">
                <a:solidFill>
                  <a:srgbClr val="231F20"/>
                </a:solidFill>
                <a:latin typeface="Palladio Uralic"/>
                <a:cs typeface="Palladio Uralic"/>
                <a:hlinkClick r:id="rId7"/>
              </a:rPr>
              <a:t>www.ctri.nic.in</a:t>
            </a:r>
            <a:endParaRPr sz="950">
              <a:latin typeface="Palladio Uralic"/>
              <a:cs typeface="Palladio Uralic"/>
            </a:endParaRPr>
          </a:p>
          <a:p>
            <a:pPr marL="372110" marR="11430">
              <a:lnSpc>
                <a:spcPct val="129200"/>
              </a:lnSpc>
              <a:spcBef>
                <a:spcPts val="295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international collaboration /research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projects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[home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page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Internet]. Available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from:</a:t>
            </a:r>
            <a:r>
              <a:rPr dirty="0" sz="10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  <a:hlinkClick r:id="rId8"/>
              </a:rPr>
              <a:t>https://www.icmr.nic.in/content/guidelines</a:t>
            </a:r>
            <a:endParaRPr sz="1000">
              <a:latin typeface="Palladio Uralic"/>
              <a:cs typeface="Palladio Uralic"/>
            </a:endParaRPr>
          </a:p>
          <a:p>
            <a:pPr marL="372110" marR="8890" indent="-360045">
              <a:lnSpc>
                <a:spcPct val="129200"/>
              </a:lnSpc>
              <a:spcBef>
                <a:spcPts val="284"/>
              </a:spcBef>
              <a:tabLst>
                <a:tab pos="372110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10.	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International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related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humans.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Geneva: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Council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International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Organizations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Medical Sciences;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2016.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47385" y="7989989"/>
            <a:ext cx="375285" cy="164465"/>
          </a:xfrm>
          <a:custGeom>
            <a:avLst/>
            <a:gdLst/>
            <a:ahLst/>
            <a:cxnLst/>
            <a:rect l="l" t="t" r="r" b="b"/>
            <a:pathLst>
              <a:path w="375285" h="164465">
                <a:moveTo>
                  <a:pt x="374827" y="0"/>
                </a:moveTo>
                <a:lnTo>
                  <a:pt x="0" y="0"/>
                </a:lnTo>
                <a:lnTo>
                  <a:pt x="0" y="164452"/>
                </a:lnTo>
                <a:lnTo>
                  <a:pt x="374827" y="164452"/>
                </a:lnTo>
                <a:lnTo>
                  <a:pt x="374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999" y="7974165"/>
            <a:ext cx="114300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5"/>
              </a:lnSpc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94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1137932"/>
            <a:ext cx="4526915" cy="628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5325">
              <a:lnSpc>
                <a:spcPct val="100000"/>
              </a:lnSpc>
              <a:spcBef>
                <a:spcPts val="100"/>
              </a:spcBef>
            </a:pPr>
            <a:r>
              <a:rPr dirty="0" sz="1800" spc="-500" b="1">
                <a:solidFill>
                  <a:srgbClr val="0066B3"/>
                </a:solidFill>
                <a:latin typeface="Verdana"/>
                <a:cs typeface="Verdana"/>
              </a:rPr>
              <a:t>STANDARD </a:t>
            </a:r>
            <a:r>
              <a:rPr dirty="0" sz="1800" spc="-490" b="1">
                <a:solidFill>
                  <a:srgbClr val="0066B3"/>
                </a:solidFill>
                <a:latin typeface="Verdana"/>
                <a:cs typeface="Verdana"/>
              </a:rPr>
              <a:t>OPERATING </a:t>
            </a:r>
            <a:r>
              <a:rPr dirty="0" sz="1800" spc="-470" b="1">
                <a:solidFill>
                  <a:srgbClr val="0066B3"/>
                </a:solidFill>
                <a:latin typeface="Verdana"/>
                <a:cs typeface="Verdana"/>
              </a:rPr>
              <a:t>PROCEDURES</a:t>
            </a:r>
            <a:r>
              <a:rPr dirty="0" sz="1800" spc="-405" b="1">
                <a:solidFill>
                  <a:srgbClr val="0066B3"/>
                </a:solidFill>
                <a:latin typeface="Verdana"/>
                <a:cs typeface="Verdana"/>
              </a:rPr>
              <a:t> </a:t>
            </a:r>
            <a:r>
              <a:rPr dirty="0" sz="1800" spc="-440" b="1">
                <a:solidFill>
                  <a:srgbClr val="0066B3"/>
                </a:solidFill>
                <a:latin typeface="Verdana"/>
                <a:cs typeface="Verdana"/>
              </a:rPr>
              <a:t>(SOPS)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dirty="0" sz="900" spc="-5" b="1">
                <a:solidFill>
                  <a:srgbClr val="0066B3"/>
                </a:solidFill>
                <a:latin typeface="Palladio Uralic"/>
                <a:cs typeface="Palladio Uralic"/>
              </a:rPr>
              <a:t>S. </a:t>
            </a:r>
            <a:r>
              <a:rPr dirty="0" sz="900" b="1">
                <a:solidFill>
                  <a:srgbClr val="0066B3"/>
                </a:solidFill>
                <a:latin typeface="Palladio Uralic"/>
                <a:cs typeface="Palladio Uralic"/>
              </a:rPr>
              <a:t>No. </a:t>
            </a:r>
            <a:r>
              <a:rPr dirty="0" sz="900" spc="-5" b="1">
                <a:solidFill>
                  <a:srgbClr val="0066B3"/>
                </a:solidFill>
                <a:latin typeface="Palladio Uralic"/>
                <a:cs typeface="Palladio Uralic"/>
              </a:rPr>
              <a:t>List of</a:t>
            </a:r>
            <a:r>
              <a:rPr dirty="0" sz="900" spc="-15" b="1">
                <a:solidFill>
                  <a:srgbClr val="0066B3"/>
                </a:solidFill>
                <a:latin typeface="Palladio Uralic"/>
                <a:cs typeface="Palladio Uralic"/>
              </a:rPr>
              <a:t> </a:t>
            </a:r>
            <a:r>
              <a:rPr dirty="0" sz="900" spc="-5" b="1">
                <a:solidFill>
                  <a:srgbClr val="0066B3"/>
                </a:solidFill>
                <a:latin typeface="Palladio Uralic"/>
                <a:cs typeface="Palladio Uralic"/>
              </a:rPr>
              <a:t>SOPs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1740369"/>
            <a:ext cx="82550" cy="155638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3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4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5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6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7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344" y="1740369"/>
            <a:ext cx="4525645" cy="1556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9500"/>
              </a:lnSpc>
              <a:spcBef>
                <a:spcPts val="10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Writing, Reviewing, Distributing and Amending Standard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Operating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Procedures for</a:t>
            </a:r>
            <a:r>
              <a:rPr dirty="0" sz="9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Constituting an Ethics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Committee</a:t>
            </a:r>
            <a:endParaRPr sz="900">
              <a:latin typeface="Palladio Uralic"/>
              <a:cs typeface="Palladio Uralic"/>
            </a:endParaRPr>
          </a:p>
          <a:p>
            <a:pPr marL="12700" marR="2917825">
              <a:lnSpc>
                <a:spcPct val="1395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Confidentiality Agreements  Conflict of Interest</a:t>
            </a:r>
            <a:r>
              <a:rPr dirty="0" sz="9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Agreements</a:t>
            </a:r>
            <a:endParaRPr sz="900">
              <a:latin typeface="Palladio Uralic"/>
              <a:cs typeface="Palladio Uralic"/>
            </a:endParaRPr>
          </a:p>
          <a:p>
            <a:pPr marL="12700" marR="2214880">
              <a:lnSpc>
                <a:spcPct val="1395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Training Personnel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Members  Selection of Independent Consultants  Procedures for Allowing a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Guest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Observer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Categorization of Submitted Protocols for Ethics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Review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7344" y="3271164"/>
            <a:ext cx="3152140" cy="60007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525"/>
              </a:spcBef>
              <a:buAutoNum type="alphaLcPeriod"/>
              <a:tabLst>
                <a:tab pos="228600" algn="l"/>
                <a:tab pos="229235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Initial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Full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Committee Review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Protocols</a:t>
            </a:r>
            <a:endParaRPr sz="900">
              <a:latin typeface="Palladio Uralic"/>
              <a:cs typeface="Palladio Uralic"/>
            </a:endParaRPr>
          </a:p>
          <a:p>
            <a:pPr marL="228600" indent="-216535">
              <a:lnSpc>
                <a:spcPct val="100000"/>
              </a:lnSpc>
              <a:spcBef>
                <a:spcPts val="425"/>
              </a:spcBef>
              <a:buAutoNum type="alphaLcPeriod"/>
              <a:tabLst>
                <a:tab pos="229235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Expedited Review of Research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Protocols</a:t>
            </a:r>
            <a:endParaRPr sz="900">
              <a:latin typeface="Palladio Uralic"/>
              <a:cs typeface="Palladio Uralic"/>
            </a:endParaRPr>
          </a:p>
          <a:p>
            <a:pPr marL="228600" indent="-216535">
              <a:lnSpc>
                <a:spcPct val="100000"/>
              </a:lnSpc>
              <a:spcBef>
                <a:spcPts val="430"/>
              </a:spcBef>
              <a:buAutoNum type="alphaLcPeriod"/>
              <a:tabLst>
                <a:tab pos="228600" algn="l"/>
                <a:tab pos="229235" algn="l"/>
              </a:tabLst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Exemption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from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Ethics Review of Research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Protocols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99" y="3845217"/>
            <a:ext cx="139700" cy="385254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9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10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11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12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13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14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15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16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17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18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19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20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21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22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23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24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25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26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27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28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344" y="3845217"/>
            <a:ext cx="4189729" cy="3852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00810">
              <a:lnSpc>
                <a:spcPct val="139500"/>
              </a:lnSpc>
              <a:spcBef>
                <a:spcPts val="100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Agenda Preparation, Meeting Procedures and</a:t>
            </a:r>
            <a:r>
              <a:rPr dirty="0" sz="900" spc="-1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Minutes  Review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Medical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Device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Studies</a:t>
            </a:r>
            <a:endParaRPr sz="900">
              <a:latin typeface="Palladio Uralic"/>
              <a:cs typeface="Palladio Uralic"/>
            </a:endParaRPr>
          </a:p>
          <a:p>
            <a:pPr marL="12700" marR="2487295">
              <a:lnSpc>
                <a:spcPct val="1395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Review of Resubmitted</a:t>
            </a:r>
            <a:r>
              <a:rPr dirty="0" sz="900" spc="-114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Protocols  Review of Protocol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Amendments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Continuing Review of Protocols  Review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Final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Reports</a:t>
            </a:r>
            <a:endParaRPr sz="900">
              <a:latin typeface="Palladio Uralic"/>
              <a:cs typeface="Palladio Uralic"/>
            </a:endParaRPr>
          </a:p>
          <a:p>
            <a:pPr marL="12700" marR="1688464">
              <a:lnSpc>
                <a:spcPct val="1395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Review of Serious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Adverse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Events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(SAE)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Reports  Review of Study Completion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Reports</a:t>
            </a:r>
            <a:endParaRPr sz="900">
              <a:latin typeface="Palladio Uralic"/>
              <a:cs typeface="Palladio Uralic"/>
            </a:endParaRPr>
          </a:p>
          <a:p>
            <a:pPr marL="12700" marR="5080">
              <a:lnSpc>
                <a:spcPct val="1395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Management of Premature Termination, Suspension,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Discontinuation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Study  Waiver of Written or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Verbal/oral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Informed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Site Monitoring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Visits</a:t>
            </a:r>
            <a:endParaRPr sz="900">
              <a:latin typeface="Palladio Uralic"/>
              <a:cs typeface="Palladio Uralic"/>
            </a:endParaRPr>
          </a:p>
          <a:p>
            <a:pPr marL="12700" marR="1524635">
              <a:lnSpc>
                <a:spcPct val="1395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Dealing with Participants’ Requests and</a:t>
            </a:r>
            <a:r>
              <a:rPr dirty="0" sz="900" spc="-1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Complaints  Emergency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Meetings</a:t>
            </a:r>
            <a:endParaRPr sz="900">
              <a:latin typeface="Palladio Uralic"/>
              <a:cs typeface="Palladio Uralic"/>
            </a:endParaRPr>
          </a:p>
          <a:p>
            <a:pPr marL="12700" marR="2320925">
              <a:lnSpc>
                <a:spcPct val="1395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Communication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Records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Maintenance of Active Study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Files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Archive and Retrieval of</a:t>
            </a:r>
            <a:r>
              <a:rPr dirty="0" sz="9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Documents</a:t>
            </a:r>
            <a:endParaRPr sz="900">
              <a:latin typeface="Palladio Uralic"/>
              <a:cs typeface="Palladio Uralic"/>
            </a:endParaRPr>
          </a:p>
          <a:p>
            <a:pPr marL="12700" marR="1362075">
              <a:lnSpc>
                <a:spcPct val="1395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Maintaining Confidentiality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EC’s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Documents  Reviewing Proposals involving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Vulnerable</a:t>
            </a:r>
            <a:r>
              <a:rPr dirty="0" sz="900" spc="-1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Populations  Review and Inspection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EC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Audio Visual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Recording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of the Informed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Consent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Process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4194" y="8000428"/>
            <a:ext cx="375285" cy="164465"/>
          </a:xfrm>
          <a:custGeom>
            <a:avLst/>
            <a:gdLst/>
            <a:ahLst/>
            <a:cxnLst/>
            <a:rect l="l" t="t" r="r" b="b"/>
            <a:pathLst>
              <a:path w="375284" h="164465">
                <a:moveTo>
                  <a:pt x="374827" y="0"/>
                </a:moveTo>
                <a:lnTo>
                  <a:pt x="0" y="0"/>
                </a:lnTo>
                <a:lnTo>
                  <a:pt x="0" y="164452"/>
                </a:lnTo>
                <a:lnTo>
                  <a:pt x="374827" y="164452"/>
                </a:lnTo>
                <a:lnTo>
                  <a:pt x="374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701" y="7974165"/>
            <a:ext cx="114300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5"/>
              </a:lnSpc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19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1096136"/>
            <a:ext cx="5210810" cy="377317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algn="ctr" marL="179070" marR="172720" indent="635">
              <a:lnSpc>
                <a:spcPct val="101899"/>
              </a:lnSpc>
              <a:spcBef>
                <a:spcPts val="55"/>
              </a:spcBef>
            </a:pPr>
            <a:r>
              <a:rPr dirty="0" sz="1800" spc="-515" b="1">
                <a:solidFill>
                  <a:srgbClr val="0066B3"/>
                </a:solidFill>
                <a:latin typeface="Verdana"/>
                <a:cs typeface="Verdana"/>
              </a:rPr>
              <a:t>HANDBOOK </a:t>
            </a:r>
            <a:r>
              <a:rPr dirty="0" sz="1800" spc="-560" b="1">
                <a:solidFill>
                  <a:srgbClr val="0066B3"/>
                </a:solidFill>
                <a:latin typeface="Verdana"/>
                <a:cs typeface="Verdana"/>
              </a:rPr>
              <a:t>ON </a:t>
            </a:r>
            <a:r>
              <a:rPr dirty="0" sz="1800" spc="-505" b="1">
                <a:solidFill>
                  <a:srgbClr val="0066B3"/>
                </a:solidFill>
                <a:latin typeface="Verdana"/>
                <a:cs typeface="Verdana"/>
              </a:rPr>
              <a:t>NATIONAL </a:t>
            </a:r>
            <a:r>
              <a:rPr dirty="0" sz="1800" spc="-459" b="1">
                <a:solidFill>
                  <a:srgbClr val="0066B3"/>
                </a:solidFill>
                <a:latin typeface="Verdana"/>
                <a:cs typeface="Verdana"/>
              </a:rPr>
              <a:t>ETHICAL </a:t>
            </a:r>
            <a:r>
              <a:rPr dirty="0" sz="1800" spc="-480" b="1">
                <a:solidFill>
                  <a:srgbClr val="0066B3"/>
                </a:solidFill>
                <a:latin typeface="Verdana"/>
                <a:cs typeface="Verdana"/>
              </a:rPr>
              <a:t>GUIDELINES </a:t>
            </a:r>
            <a:r>
              <a:rPr dirty="0" sz="1800" spc="-475" b="1">
                <a:solidFill>
                  <a:srgbClr val="0066B3"/>
                </a:solidFill>
                <a:latin typeface="Verdana"/>
                <a:cs typeface="Verdana"/>
              </a:rPr>
              <a:t>FOR  </a:t>
            </a:r>
            <a:r>
              <a:rPr dirty="0" sz="1800" spc="-465" b="1">
                <a:solidFill>
                  <a:srgbClr val="0066B3"/>
                </a:solidFill>
                <a:latin typeface="Verdana"/>
                <a:cs typeface="Verdana"/>
              </a:rPr>
              <a:t>BIOMEDICAL </a:t>
            </a:r>
            <a:r>
              <a:rPr dirty="0" sz="1800" spc="-509" b="1">
                <a:solidFill>
                  <a:srgbClr val="0066B3"/>
                </a:solidFill>
                <a:latin typeface="Verdana"/>
                <a:cs typeface="Verdana"/>
              </a:rPr>
              <a:t>AND </a:t>
            </a:r>
            <a:r>
              <a:rPr dirty="0" sz="1800" spc="-495" b="1">
                <a:solidFill>
                  <a:srgbClr val="0066B3"/>
                </a:solidFill>
                <a:latin typeface="Verdana"/>
                <a:cs typeface="Verdana"/>
              </a:rPr>
              <a:t>HEALTH </a:t>
            </a:r>
            <a:r>
              <a:rPr dirty="0" sz="1800" spc="-455" b="1">
                <a:solidFill>
                  <a:srgbClr val="0066B3"/>
                </a:solidFill>
                <a:latin typeface="Verdana"/>
                <a:cs typeface="Verdana"/>
              </a:rPr>
              <a:t>RESEARCH </a:t>
            </a:r>
            <a:r>
              <a:rPr dirty="0" sz="1800" spc="-535" b="1">
                <a:solidFill>
                  <a:srgbClr val="0066B3"/>
                </a:solidFill>
                <a:latin typeface="Verdana"/>
                <a:cs typeface="Verdana"/>
              </a:rPr>
              <a:t>INVOLVING </a:t>
            </a:r>
            <a:r>
              <a:rPr dirty="0" sz="1800" spc="-500" b="1">
                <a:solidFill>
                  <a:srgbClr val="0066B3"/>
                </a:solidFill>
                <a:latin typeface="Verdana"/>
                <a:cs typeface="Verdana"/>
              </a:rPr>
              <a:t>HUMAN  </a:t>
            </a:r>
            <a:r>
              <a:rPr dirty="0" sz="1800" spc="-480" b="1">
                <a:solidFill>
                  <a:srgbClr val="0066B3"/>
                </a:solidFill>
                <a:latin typeface="Verdana"/>
                <a:cs typeface="Verdana"/>
              </a:rPr>
              <a:t>PARTICIPANTS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Members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of Ethics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Advisory</a:t>
            </a:r>
            <a:r>
              <a:rPr dirty="0" sz="1000" spc="-1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Group</a:t>
            </a:r>
            <a:endParaRPr sz="1000">
              <a:latin typeface="Palladio Uralic"/>
              <a:cs typeface="Palladio Uralic"/>
            </a:endParaRPr>
          </a:p>
          <a:p>
            <a:pPr marL="12700" marR="281305">
              <a:lnSpc>
                <a:spcPct val="161100"/>
              </a:lnSpc>
              <a:spcBef>
                <a:spcPts val="81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Dr.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Vasantha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Muthuswamy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(Chairperson),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Former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Sr DDG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&amp; Head,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Division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BMS, ICMR,  New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Delhi and President,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Forum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Ethics Review Committees in India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(FERCI)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Dr.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Nandini K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Kumar,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Vice-President, Forum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 Ethics Review Committees in India</a:t>
            </a:r>
            <a:r>
              <a:rPr dirty="0" sz="900" spc="-7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(FERCI)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Dr. Narendra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K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Arora,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Executive Director,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INCLEN Trust International,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New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Dr. Urmila Thatte,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Prof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&amp; Head,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Dept of Clinical Pharmacology, Seth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GS Medical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College,</a:t>
            </a:r>
            <a:r>
              <a:rPr dirty="0" sz="900" spc="-9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Mumbai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Dr. Vijay Kumar,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Scientist ‘G’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&amp; Head,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Division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BMS, ICMR, New</a:t>
            </a:r>
            <a:r>
              <a:rPr dirty="0" sz="9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Delhi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Dr.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Roli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Mathur (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Member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Secretary)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,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Scientist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‘E’ &amp; Head, ICMR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Bioethics Unit,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NCDIR,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NCDIR</a:t>
            </a:r>
            <a:r>
              <a:rPr dirty="0" sz="1000" spc="-1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Secretariat</a:t>
            </a:r>
            <a:endParaRPr sz="10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Dr. </a:t>
            </a:r>
            <a:r>
              <a:rPr dirty="0" sz="1000" spc="-5" b="1">
                <a:solidFill>
                  <a:srgbClr val="231F20"/>
                </a:solidFill>
                <a:latin typeface="Palladio Uralic"/>
                <a:cs typeface="Palladio Uralic"/>
              </a:rPr>
              <a:t>Rajib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Kishore Hazam,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RA, ICMR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Bioethics Unit,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NCDIR,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Dr. Kalyani Thakur,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RA, ICMR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Bioethics Unit,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NCDIR,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54979" y="8000428"/>
            <a:ext cx="375285" cy="164465"/>
          </a:xfrm>
          <a:custGeom>
            <a:avLst/>
            <a:gdLst/>
            <a:ahLst/>
            <a:cxnLst/>
            <a:rect l="l" t="t" r="r" b="b"/>
            <a:pathLst>
              <a:path w="375285" h="164465">
                <a:moveTo>
                  <a:pt x="374827" y="0"/>
                </a:moveTo>
                <a:lnTo>
                  <a:pt x="0" y="0"/>
                </a:lnTo>
                <a:lnTo>
                  <a:pt x="0" y="164452"/>
                </a:lnTo>
                <a:lnTo>
                  <a:pt x="374827" y="164452"/>
                </a:lnTo>
                <a:lnTo>
                  <a:pt x="374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24320" cy="8712200"/>
          </a:xfrm>
          <a:custGeom>
            <a:avLst/>
            <a:gdLst/>
            <a:ahLst/>
            <a:cxnLst/>
            <a:rect l="l" t="t" r="r" b="b"/>
            <a:pathLst>
              <a:path w="6624320" h="8712200">
                <a:moveTo>
                  <a:pt x="6624002" y="0"/>
                </a:moveTo>
                <a:lnTo>
                  <a:pt x="0" y="0"/>
                </a:lnTo>
                <a:lnTo>
                  <a:pt x="0" y="8711996"/>
                </a:lnTo>
                <a:lnTo>
                  <a:pt x="6624002" y="8711996"/>
                </a:lnTo>
                <a:lnTo>
                  <a:pt x="6624002" y="0"/>
                </a:lnTo>
                <a:close/>
              </a:path>
            </a:pathLst>
          </a:custGeom>
          <a:solidFill>
            <a:srgbClr val="44318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069651" y="2495175"/>
            <a:ext cx="4485005" cy="3721735"/>
            <a:chOff x="1069651" y="2495175"/>
            <a:chExt cx="4485005" cy="3721735"/>
          </a:xfrm>
        </p:grpSpPr>
        <p:sp>
          <p:nvSpPr>
            <p:cNvPr id="4" name="object 4"/>
            <p:cNvSpPr/>
            <p:nvPr/>
          </p:nvSpPr>
          <p:spPr>
            <a:xfrm>
              <a:off x="1116342" y="2541866"/>
              <a:ext cx="4391660" cy="3628390"/>
            </a:xfrm>
            <a:custGeom>
              <a:avLst/>
              <a:gdLst/>
              <a:ahLst/>
              <a:cxnLst/>
              <a:rect l="l" t="t" r="r" b="b"/>
              <a:pathLst>
                <a:path w="4391660" h="3628390">
                  <a:moveTo>
                    <a:pt x="535520" y="0"/>
                  </a:moveTo>
                  <a:lnTo>
                    <a:pt x="3855821" y="0"/>
                  </a:lnTo>
                  <a:lnTo>
                    <a:pt x="3904383" y="2199"/>
                  </a:lnTo>
                  <a:lnTo>
                    <a:pt x="3951760" y="8668"/>
                  </a:lnTo>
                  <a:lnTo>
                    <a:pt x="3997760" y="19214"/>
                  </a:lnTo>
                  <a:lnTo>
                    <a:pt x="4042189" y="33644"/>
                  </a:lnTo>
                  <a:lnTo>
                    <a:pt x="4084855" y="51766"/>
                  </a:lnTo>
                  <a:lnTo>
                    <a:pt x="4125566" y="73386"/>
                  </a:lnTo>
                  <a:lnTo>
                    <a:pt x="4164128" y="98312"/>
                  </a:lnTo>
                  <a:lnTo>
                    <a:pt x="4200348" y="126351"/>
                  </a:lnTo>
                  <a:lnTo>
                    <a:pt x="4234033" y="157310"/>
                  </a:lnTo>
                  <a:lnTo>
                    <a:pt x="4264992" y="190996"/>
                  </a:lnTo>
                  <a:lnTo>
                    <a:pt x="4293031" y="227217"/>
                  </a:lnTo>
                  <a:lnTo>
                    <a:pt x="4317956" y="265779"/>
                  </a:lnTo>
                  <a:lnTo>
                    <a:pt x="4339576" y="306491"/>
                  </a:lnTo>
                  <a:lnTo>
                    <a:pt x="4357698" y="349158"/>
                  </a:lnTo>
                  <a:lnTo>
                    <a:pt x="4372128" y="393589"/>
                  </a:lnTo>
                  <a:lnTo>
                    <a:pt x="4382674" y="439591"/>
                  </a:lnTo>
                  <a:lnTo>
                    <a:pt x="4389143" y="486969"/>
                  </a:lnTo>
                  <a:lnTo>
                    <a:pt x="4391342" y="535533"/>
                  </a:lnTo>
                  <a:lnTo>
                    <a:pt x="4391342" y="3092691"/>
                  </a:lnTo>
                  <a:lnTo>
                    <a:pt x="4389143" y="3141255"/>
                  </a:lnTo>
                  <a:lnTo>
                    <a:pt x="4382674" y="3188633"/>
                  </a:lnTo>
                  <a:lnTo>
                    <a:pt x="4372128" y="3234635"/>
                  </a:lnTo>
                  <a:lnTo>
                    <a:pt x="4357698" y="3279065"/>
                  </a:lnTo>
                  <a:lnTo>
                    <a:pt x="4339576" y="3321733"/>
                  </a:lnTo>
                  <a:lnTo>
                    <a:pt x="4317956" y="3362444"/>
                  </a:lnTo>
                  <a:lnTo>
                    <a:pt x="4293031" y="3401007"/>
                  </a:lnTo>
                  <a:lnTo>
                    <a:pt x="4264992" y="3437228"/>
                  </a:lnTo>
                  <a:lnTo>
                    <a:pt x="4234033" y="3470914"/>
                  </a:lnTo>
                  <a:lnTo>
                    <a:pt x="4200348" y="3501873"/>
                  </a:lnTo>
                  <a:lnTo>
                    <a:pt x="4164128" y="3529912"/>
                  </a:lnTo>
                  <a:lnTo>
                    <a:pt x="4125566" y="3554838"/>
                  </a:lnTo>
                  <a:lnTo>
                    <a:pt x="4084855" y="3576458"/>
                  </a:lnTo>
                  <a:lnTo>
                    <a:pt x="4042189" y="3594580"/>
                  </a:lnTo>
                  <a:lnTo>
                    <a:pt x="3997760" y="3609010"/>
                  </a:lnTo>
                  <a:lnTo>
                    <a:pt x="3951760" y="3619556"/>
                  </a:lnTo>
                  <a:lnTo>
                    <a:pt x="3904383" y="3626025"/>
                  </a:lnTo>
                  <a:lnTo>
                    <a:pt x="3855821" y="3628224"/>
                  </a:lnTo>
                  <a:lnTo>
                    <a:pt x="535520" y="3628224"/>
                  </a:lnTo>
                  <a:lnTo>
                    <a:pt x="486959" y="3626025"/>
                  </a:lnTo>
                  <a:lnTo>
                    <a:pt x="439582" y="3619556"/>
                  </a:lnTo>
                  <a:lnTo>
                    <a:pt x="393582" y="3609010"/>
                  </a:lnTo>
                  <a:lnTo>
                    <a:pt x="349152" y="3594580"/>
                  </a:lnTo>
                  <a:lnTo>
                    <a:pt x="306486" y="3576458"/>
                  </a:lnTo>
                  <a:lnTo>
                    <a:pt x="265776" y="3554838"/>
                  </a:lnTo>
                  <a:lnTo>
                    <a:pt x="227214" y="3529912"/>
                  </a:lnTo>
                  <a:lnTo>
                    <a:pt x="190994" y="3501873"/>
                  </a:lnTo>
                  <a:lnTo>
                    <a:pt x="157308" y="3470914"/>
                  </a:lnTo>
                  <a:lnTo>
                    <a:pt x="126349" y="3437228"/>
                  </a:lnTo>
                  <a:lnTo>
                    <a:pt x="98311" y="3401007"/>
                  </a:lnTo>
                  <a:lnTo>
                    <a:pt x="73385" y="3362444"/>
                  </a:lnTo>
                  <a:lnTo>
                    <a:pt x="51765" y="3321733"/>
                  </a:lnTo>
                  <a:lnTo>
                    <a:pt x="33644" y="3279065"/>
                  </a:lnTo>
                  <a:lnTo>
                    <a:pt x="19214" y="3234635"/>
                  </a:lnTo>
                  <a:lnTo>
                    <a:pt x="8668" y="3188633"/>
                  </a:lnTo>
                  <a:lnTo>
                    <a:pt x="2199" y="3141255"/>
                  </a:lnTo>
                  <a:lnTo>
                    <a:pt x="0" y="3092691"/>
                  </a:lnTo>
                  <a:lnTo>
                    <a:pt x="0" y="535533"/>
                  </a:lnTo>
                  <a:lnTo>
                    <a:pt x="2199" y="486969"/>
                  </a:lnTo>
                  <a:lnTo>
                    <a:pt x="8668" y="439591"/>
                  </a:lnTo>
                  <a:lnTo>
                    <a:pt x="19214" y="393589"/>
                  </a:lnTo>
                  <a:lnTo>
                    <a:pt x="33644" y="349158"/>
                  </a:lnTo>
                  <a:lnTo>
                    <a:pt x="51765" y="306491"/>
                  </a:lnTo>
                  <a:lnTo>
                    <a:pt x="73385" y="265779"/>
                  </a:lnTo>
                  <a:lnTo>
                    <a:pt x="98311" y="227217"/>
                  </a:lnTo>
                  <a:lnTo>
                    <a:pt x="126349" y="190996"/>
                  </a:lnTo>
                  <a:lnTo>
                    <a:pt x="157308" y="157310"/>
                  </a:lnTo>
                  <a:lnTo>
                    <a:pt x="190994" y="126351"/>
                  </a:lnTo>
                  <a:lnTo>
                    <a:pt x="227214" y="98312"/>
                  </a:lnTo>
                  <a:lnTo>
                    <a:pt x="265776" y="73386"/>
                  </a:lnTo>
                  <a:lnTo>
                    <a:pt x="306486" y="51766"/>
                  </a:lnTo>
                  <a:lnTo>
                    <a:pt x="349152" y="33644"/>
                  </a:lnTo>
                  <a:lnTo>
                    <a:pt x="393582" y="19214"/>
                  </a:lnTo>
                  <a:lnTo>
                    <a:pt x="439582" y="8668"/>
                  </a:lnTo>
                  <a:lnTo>
                    <a:pt x="486959" y="2199"/>
                  </a:lnTo>
                  <a:lnTo>
                    <a:pt x="535520" y="0"/>
                  </a:lnTo>
                  <a:close/>
                </a:path>
              </a:pathLst>
            </a:custGeom>
            <a:ln w="93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16330" y="2541905"/>
              <a:ext cx="4391342" cy="36281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128548" y="826731"/>
            <a:ext cx="4366260" cy="1475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6899"/>
              </a:lnSpc>
              <a:spcBef>
                <a:spcPts val="100"/>
              </a:spcBef>
            </a:pPr>
            <a:r>
              <a:rPr dirty="0" sz="1500" spc="-25" b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500" b="1">
                <a:solidFill>
                  <a:srgbClr val="231F20"/>
                </a:solidFill>
                <a:latin typeface="Arial"/>
                <a:cs typeface="Arial"/>
              </a:rPr>
              <a:t>aim </a:t>
            </a:r>
            <a:r>
              <a:rPr dirty="0" sz="1500" spc="35" b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500" spc="-30" b="1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dirty="0" sz="1500" spc="-10" b="1">
                <a:solidFill>
                  <a:srgbClr val="231F20"/>
                </a:solidFill>
                <a:latin typeface="Arial"/>
                <a:cs typeface="Arial"/>
              </a:rPr>
              <a:t>handbook </a:t>
            </a:r>
            <a:r>
              <a:rPr dirty="0" sz="1500" spc="-85" b="1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500" spc="40" b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500" spc="-5" b="1">
                <a:solidFill>
                  <a:srgbClr val="231F20"/>
                </a:solidFill>
                <a:latin typeface="Arial"/>
                <a:cs typeface="Arial"/>
              </a:rPr>
              <a:t>provide </a:t>
            </a:r>
            <a:r>
              <a:rPr dirty="0" sz="1500" spc="-25" b="1">
                <a:solidFill>
                  <a:srgbClr val="231F20"/>
                </a:solidFill>
                <a:latin typeface="Arial"/>
                <a:cs typeface="Arial"/>
              </a:rPr>
              <a:t>students,  </a:t>
            </a:r>
            <a:r>
              <a:rPr dirty="0" sz="1500" spc="-50" b="1">
                <a:solidFill>
                  <a:srgbClr val="231F20"/>
                </a:solidFill>
                <a:latin typeface="Arial"/>
                <a:cs typeface="Arial"/>
              </a:rPr>
              <a:t>researchers </a:t>
            </a:r>
            <a:r>
              <a:rPr dirty="0" sz="1500" spc="-15" b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500" spc="-40" b="1">
                <a:solidFill>
                  <a:srgbClr val="231F20"/>
                </a:solidFill>
                <a:latin typeface="Arial"/>
                <a:cs typeface="Arial"/>
              </a:rPr>
              <a:t>ethics </a:t>
            </a:r>
            <a:r>
              <a:rPr dirty="0" sz="1500" spc="-10" b="1">
                <a:solidFill>
                  <a:srgbClr val="231F20"/>
                </a:solidFill>
                <a:latin typeface="Arial"/>
                <a:cs typeface="Arial"/>
              </a:rPr>
              <a:t>committees </a:t>
            </a:r>
            <a:r>
              <a:rPr dirty="0" sz="1500" spc="-30" b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500" spc="-5" b="1">
                <a:solidFill>
                  <a:srgbClr val="231F20"/>
                </a:solidFill>
                <a:latin typeface="Arial"/>
                <a:cs typeface="Arial"/>
              </a:rPr>
              <a:t>simplified  </a:t>
            </a:r>
            <a:r>
              <a:rPr dirty="0" sz="1500" spc="-15" b="1">
                <a:solidFill>
                  <a:srgbClr val="231F20"/>
                </a:solidFill>
                <a:latin typeface="Arial"/>
                <a:cs typeface="Arial"/>
              </a:rPr>
              <a:t>reference </a:t>
            </a:r>
            <a:r>
              <a:rPr dirty="0" sz="1500" spc="40" b="1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1500" spc="10" b="1">
                <a:solidFill>
                  <a:srgbClr val="231F20"/>
                </a:solidFill>
                <a:latin typeface="Arial"/>
                <a:cs typeface="Arial"/>
              </a:rPr>
              <a:t>the “National </a:t>
            </a:r>
            <a:r>
              <a:rPr dirty="0" sz="1500" spc="-45" b="1">
                <a:solidFill>
                  <a:srgbClr val="231F20"/>
                </a:solidFill>
                <a:latin typeface="Arial"/>
                <a:cs typeface="Arial"/>
              </a:rPr>
              <a:t>Ethical</a:t>
            </a:r>
            <a:r>
              <a:rPr dirty="0" sz="1500" spc="-9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00" spc="-30" b="1">
                <a:solidFill>
                  <a:srgbClr val="231F20"/>
                </a:solidFill>
                <a:latin typeface="Arial"/>
                <a:cs typeface="Arial"/>
              </a:rPr>
              <a:t>Guidelines</a:t>
            </a:r>
            <a:endParaRPr sz="1500">
              <a:latin typeface="Arial"/>
              <a:cs typeface="Arial"/>
            </a:endParaRPr>
          </a:p>
          <a:p>
            <a:pPr algn="ctr" marL="508000" marR="501015" indent="635">
              <a:lnSpc>
                <a:spcPct val="126899"/>
              </a:lnSpc>
            </a:pPr>
            <a:r>
              <a:rPr dirty="0" sz="1500" spc="25" b="1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1500" spc="-25" b="1">
                <a:solidFill>
                  <a:srgbClr val="231F20"/>
                </a:solidFill>
                <a:latin typeface="Arial"/>
                <a:cs typeface="Arial"/>
              </a:rPr>
              <a:t>Biomedical </a:t>
            </a:r>
            <a:r>
              <a:rPr dirty="0" sz="1500" spc="-15" b="1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500" spc="10" b="1">
                <a:solidFill>
                  <a:srgbClr val="231F20"/>
                </a:solidFill>
                <a:latin typeface="Arial"/>
                <a:cs typeface="Arial"/>
              </a:rPr>
              <a:t>Health </a:t>
            </a:r>
            <a:r>
              <a:rPr dirty="0" sz="1500" spc="-60" b="1">
                <a:solidFill>
                  <a:srgbClr val="231F20"/>
                </a:solidFill>
                <a:latin typeface="Arial"/>
                <a:cs typeface="Arial"/>
              </a:rPr>
              <a:t>Research  </a:t>
            </a:r>
            <a:r>
              <a:rPr dirty="0" sz="1500" b="1">
                <a:solidFill>
                  <a:srgbClr val="231F20"/>
                </a:solidFill>
                <a:latin typeface="Arial"/>
                <a:cs typeface="Arial"/>
              </a:rPr>
              <a:t>Involving </a:t>
            </a:r>
            <a:r>
              <a:rPr dirty="0" sz="1500" spc="5" b="1">
                <a:solidFill>
                  <a:srgbClr val="231F20"/>
                </a:solidFill>
                <a:latin typeface="Arial"/>
                <a:cs typeface="Arial"/>
              </a:rPr>
              <a:t>Human </a:t>
            </a:r>
            <a:r>
              <a:rPr dirty="0" sz="1500" spc="-25" b="1">
                <a:solidFill>
                  <a:srgbClr val="231F20"/>
                </a:solidFill>
                <a:latin typeface="Arial"/>
                <a:cs typeface="Arial"/>
              </a:rPr>
              <a:t>Participants,</a:t>
            </a:r>
            <a:r>
              <a:rPr dirty="0" sz="15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231F20"/>
                </a:solidFill>
                <a:latin typeface="Arial"/>
                <a:cs typeface="Arial"/>
              </a:rPr>
              <a:t>2017”.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0975" y="6399212"/>
            <a:ext cx="4023360" cy="152527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1000" spc="-5" b="1">
                <a:solidFill>
                  <a:srgbClr val="FFFFFF"/>
                </a:solidFill>
                <a:latin typeface="Palladio Uralic"/>
                <a:cs typeface="Palladio Uralic"/>
              </a:rPr>
              <a:t>ICMR </a:t>
            </a: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</a:rPr>
              <a:t>Bioethics</a:t>
            </a:r>
            <a:r>
              <a:rPr dirty="0" sz="1000" spc="-1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Palladio Uralic"/>
                <a:cs typeface="Palladio Uralic"/>
              </a:rPr>
              <a:t>Unit</a:t>
            </a:r>
            <a:endParaRPr sz="1000">
              <a:latin typeface="Palladio Uralic"/>
              <a:cs typeface="Palladio Uralic"/>
            </a:endParaRPr>
          </a:p>
          <a:p>
            <a:pPr algn="ctr" marL="171450" marR="165735">
              <a:lnSpc>
                <a:spcPct val="116700"/>
              </a:lnSpc>
            </a:pP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</a:rPr>
              <a:t>National </a:t>
            </a:r>
            <a:r>
              <a:rPr dirty="0" sz="1000" spc="-5" b="1">
                <a:solidFill>
                  <a:srgbClr val="FFFFFF"/>
                </a:solidFill>
                <a:latin typeface="Palladio Uralic"/>
                <a:cs typeface="Palladio Uralic"/>
              </a:rPr>
              <a:t>Centre for </a:t>
            </a: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</a:rPr>
              <a:t>Disease </a:t>
            </a:r>
            <a:r>
              <a:rPr dirty="0" sz="1000" spc="-5" b="1">
                <a:solidFill>
                  <a:srgbClr val="FFFFFF"/>
                </a:solidFill>
                <a:latin typeface="Palladio Uralic"/>
                <a:cs typeface="Palladio Uralic"/>
              </a:rPr>
              <a:t>Informatics and Research</a:t>
            </a:r>
            <a:r>
              <a:rPr dirty="0" sz="1000" spc="-8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</a:rPr>
              <a:t>(NCDIR)  </a:t>
            </a:r>
            <a:r>
              <a:rPr dirty="0" sz="1000" spc="-5" b="1">
                <a:solidFill>
                  <a:srgbClr val="FFFFFF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2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algn="ctr" marL="12700" marR="5080">
              <a:lnSpc>
                <a:spcPct val="116700"/>
              </a:lnSpc>
            </a:pP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</a:rPr>
              <a:t>Poojanhalli </a:t>
            </a:r>
            <a:r>
              <a:rPr dirty="0" sz="1000" spc="-5" b="1">
                <a:solidFill>
                  <a:srgbClr val="FFFFFF"/>
                </a:solidFill>
                <a:latin typeface="Palladio Uralic"/>
                <a:cs typeface="Palladio Uralic"/>
              </a:rPr>
              <a:t>Road, </a:t>
            </a: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</a:rPr>
              <a:t>Off NH-7, Kannamangala Post, Bengaluru -</a:t>
            </a:r>
            <a:r>
              <a:rPr dirty="0" sz="1000" spc="-130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</a:rPr>
              <a:t>562110  Email: </a:t>
            </a: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  <a:hlinkClick r:id="rId3"/>
              </a:rPr>
              <a:t>icmr.bioethics@gmail.com,</a:t>
            </a:r>
            <a:r>
              <a:rPr dirty="0" sz="1000" spc="-25" b="1">
                <a:solidFill>
                  <a:srgbClr val="FFFFFF"/>
                </a:solidFill>
                <a:latin typeface="Palladio Uralic"/>
                <a:cs typeface="Palladio Uralic"/>
                <a:hlinkClick r:id="rId3"/>
              </a:rPr>
              <a:t> </a:t>
            </a: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  <a:hlinkClick r:id="rId4"/>
              </a:rPr>
              <a:t>www.ncdirindia.org</a:t>
            </a:r>
            <a:endParaRPr sz="1000">
              <a:latin typeface="Palladio Uralic"/>
              <a:cs typeface="Palladio Uralic"/>
            </a:endParaRPr>
          </a:p>
          <a:p>
            <a:pPr marL="966469">
              <a:lnSpc>
                <a:spcPct val="100000"/>
              </a:lnSpc>
              <a:spcBef>
                <a:spcPts val="805"/>
              </a:spcBef>
            </a:pPr>
            <a:r>
              <a:rPr dirty="0" sz="1000" spc="-5" b="1">
                <a:solidFill>
                  <a:srgbClr val="FFFFFF"/>
                </a:solidFill>
                <a:latin typeface="Palladio Uralic"/>
                <a:cs typeface="Palladio Uralic"/>
              </a:rPr>
              <a:t>Indian Council of </a:t>
            </a: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</a:rPr>
              <a:t>Medical</a:t>
            </a:r>
            <a:r>
              <a:rPr dirty="0" sz="1000" spc="-1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Palladio Uralic"/>
                <a:cs typeface="Palladio Uralic"/>
              </a:rPr>
              <a:t>Research</a:t>
            </a:r>
            <a:endParaRPr sz="1000">
              <a:latin typeface="Palladio Uralic"/>
              <a:cs typeface="Palladio Uralic"/>
            </a:endParaRPr>
          </a:p>
          <a:p>
            <a:pPr marL="1525905" marR="170180" indent="-1349375">
              <a:lnSpc>
                <a:spcPct val="116700"/>
              </a:lnSpc>
            </a:pPr>
            <a:r>
              <a:rPr dirty="0" sz="1000" spc="-5" b="1">
                <a:solidFill>
                  <a:srgbClr val="FFFFFF"/>
                </a:solidFill>
                <a:latin typeface="Palladio Uralic"/>
                <a:cs typeface="Palladio Uralic"/>
              </a:rPr>
              <a:t>V. Ramalingaswami </a:t>
            </a: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</a:rPr>
              <a:t>Bhawan, </a:t>
            </a:r>
            <a:r>
              <a:rPr dirty="0" sz="1000" spc="-5" b="1">
                <a:solidFill>
                  <a:srgbClr val="FFFFFF"/>
                </a:solidFill>
                <a:latin typeface="Palladio Uralic"/>
                <a:cs typeface="Palladio Uralic"/>
              </a:rPr>
              <a:t>Ansari </a:t>
            </a: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</a:rPr>
              <a:t>Nagar, New Delhi-110 029  </a:t>
            </a:r>
            <a:r>
              <a:rPr dirty="0" sz="1000" b="1">
                <a:solidFill>
                  <a:srgbClr val="FFFFFF"/>
                </a:solidFill>
                <a:latin typeface="Palladio Uralic"/>
                <a:cs typeface="Palladio Uralic"/>
                <a:hlinkClick r:id="rId5"/>
              </a:rPr>
              <a:t>www.icmr.nic.in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9999" y="7378827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 h="0">
                <a:moveTo>
                  <a:pt x="0" y="0"/>
                </a:moveTo>
                <a:lnTo>
                  <a:pt x="51840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7354" y="7136892"/>
            <a:ext cx="3129915" cy="407034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383665" marR="5080" indent="-1371600">
              <a:lnSpc>
                <a:spcPct val="105600"/>
              </a:lnSpc>
              <a:spcBef>
                <a:spcPts val="55"/>
              </a:spcBef>
            </a:pPr>
            <a:r>
              <a:rPr dirty="0" sz="1200" spc="60" b="1">
                <a:solidFill>
                  <a:srgbClr val="0066B3"/>
                </a:solidFill>
                <a:latin typeface="Arial"/>
                <a:cs typeface="Arial"/>
              </a:rPr>
              <a:t>INDIAN </a:t>
            </a:r>
            <a:r>
              <a:rPr dirty="0" sz="1200" spc="-20" b="1">
                <a:solidFill>
                  <a:srgbClr val="0066B3"/>
                </a:solidFill>
                <a:latin typeface="Arial"/>
                <a:cs typeface="Arial"/>
              </a:rPr>
              <a:t>COUNCIL </a:t>
            </a:r>
            <a:r>
              <a:rPr dirty="0" sz="1200" spc="-50" b="1">
                <a:solidFill>
                  <a:srgbClr val="0066B3"/>
                </a:solidFill>
                <a:latin typeface="Arial"/>
                <a:cs typeface="Arial"/>
              </a:rPr>
              <a:t>OF </a:t>
            </a:r>
            <a:r>
              <a:rPr dirty="0" sz="1200" spc="-15" b="1">
                <a:solidFill>
                  <a:srgbClr val="0066B3"/>
                </a:solidFill>
                <a:latin typeface="Arial"/>
                <a:cs typeface="Arial"/>
              </a:rPr>
              <a:t>MEDICAL </a:t>
            </a:r>
            <a:r>
              <a:rPr dirty="0" sz="1200" spc="-70" b="1">
                <a:solidFill>
                  <a:srgbClr val="0066B3"/>
                </a:solidFill>
                <a:latin typeface="Arial"/>
                <a:cs typeface="Arial"/>
              </a:rPr>
              <a:t>RESEARCH  </a:t>
            </a:r>
            <a:r>
              <a:rPr dirty="0" sz="1200" spc="35" b="1">
                <a:solidFill>
                  <a:srgbClr val="0066B3"/>
                </a:solidFill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3946" y="1003135"/>
            <a:ext cx="4514850" cy="155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14170" marR="1605915">
              <a:lnSpc>
                <a:spcPct val="114700"/>
              </a:lnSpc>
              <a:spcBef>
                <a:spcPts val="100"/>
              </a:spcBef>
            </a:pPr>
            <a:r>
              <a:rPr dirty="0" sz="1750" spc="-25" b="1">
                <a:solidFill>
                  <a:srgbClr val="0066B3"/>
                </a:solidFill>
                <a:latin typeface="Arial"/>
                <a:cs typeface="Arial"/>
              </a:rPr>
              <a:t>HANDBOOK  </a:t>
            </a:r>
            <a:r>
              <a:rPr dirty="0" sz="1750" spc="30" b="1">
                <a:solidFill>
                  <a:srgbClr val="0066B3"/>
                </a:solidFill>
                <a:latin typeface="Arial"/>
                <a:cs typeface="Arial"/>
              </a:rPr>
              <a:t>ON</a:t>
            </a:r>
            <a:endParaRPr sz="175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310"/>
              </a:spcBef>
            </a:pPr>
            <a:r>
              <a:rPr dirty="0" sz="1750" spc="-10" b="1">
                <a:solidFill>
                  <a:srgbClr val="0066B3"/>
                </a:solidFill>
                <a:latin typeface="Arial"/>
                <a:cs typeface="Arial"/>
              </a:rPr>
              <a:t>NATIONAL </a:t>
            </a:r>
            <a:r>
              <a:rPr dirty="0" sz="1750" spc="-80" b="1">
                <a:solidFill>
                  <a:srgbClr val="0066B3"/>
                </a:solidFill>
                <a:latin typeface="Arial"/>
                <a:cs typeface="Arial"/>
              </a:rPr>
              <a:t>ETHICAL</a:t>
            </a:r>
            <a:r>
              <a:rPr dirty="0" sz="1750" spc="-20" b="1">
                <a:solidFill>
                  <a:srgbClr val="0066B3"/>
                </a:solidFill>
                <a:latin typeface="Arial"/>
                <a:cs typeface="Arial"/>
              </a:rPr>
              <a:t> </a:t>
            </a:r>
            <a:r>
              <a:rPr dirty="0" sz="1750" spc="-70" b="1">
                <a:solidFill>
                  <a:srgbClr val="0066B3"/>
                </a:solidFill>
                <a:latin typeface="Arial"/>
                <a:cs typeface="Arial"/>
              </a:rPr>
              <a:t>GUIDELINES</a:t>
            </a:r>
            <a:endParaRPr sz="1750">
              <a:latin typeface="Arial"/>
              <a:cs typeface="Arial"/>
            </a:endParaRPr>
          </a:p>
          <a:p>
            <a:pPr algn="ctr" marL="12700" marR="5080">
              <a:lnSpc>
                <a:spcPct val="114700"/>
              </a:lnSpc>
            </a:pPr>
            <a:r>
              <a:rPr dirty="0" sz="1750" spc="-114" b="1">
                <a:solidFill>
                  <a:srgbClr val="0066B3"/>
                </a:solidFill>
                <a:latin typeface="Arial"/>
                <a:cs typeface="Arial"/>
              </a:rPr>
              <a:t>FOR </a:t>
            </a:r>
            <a:r>
              <a:rPr dirty="0" sz="1750" spc="-50" b="1">
                <a:solidFill>
                  <a:srgbClr val="0066B3"/>
                </a:solidFill>
                <a:latin typeface="Arial"/>
                <a:cs typeface="Arial"/>
              </a:rPr>
              <a:t>BIOMEDICAL </a:t>
            </a:r>
            <a:r>
              <a:rPr dirty="0" sz="1750" spc="30" b="1">
                <a:solidFill>
                  <a:srgbClr val="0066B3"/>
                </a:solidFill>
                <a:latin typeface="Arial"/>
                <a:cs typeface="Arial"/>
              </a:rPr>
              <a:t>AND </a:t>
            </a:r>
            <a:r>
              <a:rPr dirty="0" sz="1750" spc="-65" b="1">
                <a:solidFill>
                  <a:srgbClr val="0066B3"/>
                </a:solidFill>
                <a:latin typeface="Arial"/>
                <a:cs typeface="Arial"/>
              </a:rPr>
              <a:t>HEALTH </a:t>
            </a:r>
            <a:r>
              <a:rPr dirty="0" sz="1750" spc="-135" b="1">
                <a:solidFill>
                  <a:srgbClr val="0066B3"/>
                </a:solidFill>
                <a:latin typeface="Arial"/>
                <a:cs typeface="Arial"/>
              </a:rPr>
              <a:t>RESEARCH  </a:t>
            </a:r>
            <a:r>
              <a:rPr dirty="0" sz="1750" b="1">
                <a:solidFill>
                  <a:srgbClr val="0066B3"/>
                </a:solidFill>
                <a:latin typeface="Arial"/>
                <a:cs typeface="Arial"/>
              </a:rPr>
              <a:t>INVOLVING </a:t>
            </a:r>
            <a:r>
              <a:rPr dirty="0" sz="1750" spc="65" b="1">
                <a:solidFill>
                  <a:srgbClr val="0066B3"/>
                </a:solidFill>
                <a:latin typeface="Arial"/>
                <a:cs typeface="Arial"/>
              </a:rPr>
              <a:t>HUMAN</a:t>
            </a:r>
            <a:r>
              <a:rPr dirty="0" sz="1750" spc="-25" b="1">
                <a:solidFill>
                  <a:srgbClr val="0066B3"/>
                </a:solidFill>
                <a:latin typeface="Arial"/>
                <a:cs typeface="Arial"/>
              </a:rPr>
              <a:t> </a:t>
            </a:r>
            <a:r>
              <a:rPr dirty="0" sz="1750" spc="-55" b="1">
                <a:solidFill>
                  <a:srgbClr val="0066B3"/>
                </a:solidFill>
                <a:latin typeface="Arial"/>
                <a:cs typeface="Arial"/>
              </a:rPr>
              <a:t>PARTICIPANTS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47670" y="6205677"/>
            <a:ext cx="728637" cy="7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2116213"/>
            <a:ext cx="5210175" cy="5120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Edited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&amp;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Coordinated</a:t>
            </a:r>
            <a:r>
              <a:rPr dirty="0" sz="900" spc="-15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endParaRPr sz="900">
              <a:latin typeface="Palladio Uralic"/>
              <a:cs typeface="Palladio Uralic"/>
            </a:endParaRPr>
          </a:p>
          <a:p>
            <a:pPr marL="12700" marR="4203065">
              <a:lnSpc>
                <a:spcPct val="150700"/>
              </a:lnSpc>
              <a:spcBef>
                <a:spcPts val="204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Dr. </a:t>
            </a:r>
            <a:r>
              <a:rPr dirty="0" sz="900" spc="-5" b="1">
                <a:solidFill>
                  <a:srgbClr val="231F20"/>
                </a:solidFill>
                <a:latin typeface="Palladio Uralic"/>
                <a:cs typeface="Palladio Uralic"/>
              </a:rPr>
              <a:t>Roli </a:t>
            </a: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Mathur  </a:t>
            </a:r>
            <a:r>
              <a:rPr dirty="0" sz="850">
                <a:solidFill>
                  <a:srgbClr val="231F20"/>
                </a:solidFill>
                <a:latin typeface="Palladio Uralic"/>
                <a:cs typeface="Palladio Uralic"/>
              </a:rPr>
              <a:t>Scientist </a:t>
            </a:r>
            <a:r>
              <a:rPr dirty="0" sz="850" spc="-5">
                <a:solidFill>
                  <a:srgbClr val="231F20"/>
                </a:solidFill>
                <a:latin typeface="Palladio Uralic"/>
                <a:cs typeface="Palladio Uralic"/>
              </a:rPr>
              <a:t>‘E’ &amp; </a:t>
            </a:r>
            <a:r>
              <a:rPr dirty="0" sz="850">
                <a:solidFill>
                  <a:srgbClr val="231F20"/>
                </a:solidFill>
                <a:latin typeface="Palladio Uralic"/>
                <a:cs typeface="Palladio Uralic"/>
              </a:rPr>
              <a:t>Head  </a:t>
            </a:r>
            <a:r>
              <a:rPr dirty="0" sz="850" spc="-5">
                <a:solidFill>
                  <a:srgbClr val="231F20"/>
                </a:solidFill>
                <a:latin typeface="Palladio Uralic"/>
                <a:cs typeface="Palladio Uralic"/>
              </a:rPr>
              <a:t>ICMR </a:t>
            </a:r>
            <a:r>
              <a:rPr dirty="0" sz="850">
                <a:solidFill>
                  <a:srgbClr val="231F20"/>
                </a:solidFill>
                <a:latin typeface="Palladio Uralic"/>
                <a:cs typeface="Palladio Uralic"/>
              </a:rPr>
              <a:t>Bioethics</a:t>
            </a:r>
            <a:r>
              <a:rPr dirty="0" sz="85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>
                <a:solidFill>
                  <a:srgbClr val="231F20"/>
                </a:solidFill>
                <a:latin typeface="Palladio Uralic"/>
                <a:cs typeface="Palladio Uralic"/>
              </a:rPr>
              <a:t>Unit  </a:t>
            </a:r>
            <a:r>
              <a:rPr dirty="0" sz="850" spc="-5">
                <a:solidFill>
                  <a:srgbClr val="231F20"/>
                </a:solidFill>
                <a:latin typeface="Palladio Uralic"/>
                <a:cs typeface="Palladio Uralic"/>
              </a:rPr>
              <a:t>NCDIR,</a:t>
            </a:r>
            <a:r>
              <a:rPr dirty="0" sz="85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>
                <a:solidFill>
                  <a:srgbClr val="231F20"/>
                </a:solidFill>
                <a:latin typeface="Palladio Uralic"/>
                <a:cs typeface="Palladio Uralic"/>
              </a:rPr>
              <a:t>Bengaluru</a:t>
            </a:r>
            <a:endParaRPr sz="85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8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Published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by:</a:t>
            </a:r>
            <a:endParaRPr sz="9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Director-General</a:t>
            </a:r>
            <a:endParaRPr sz="900">
              <a:latin typeface="Palladio Uralic"/>
              <a:cs typeface="Palladio Uralic"/>
            </a:endParaRPr>
          </a:p>
          <a:p>
            <a:pPr marL="12700" marR="3384550">
              <a:lnSpc>
                <a:spcPct val="1435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Indian Council of Medical</a:t>
            </a:r>
            <a:r>
              <a:rPr dirty="0" sz="900" spc="-1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New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Delhi 110 029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  <a:hlinkClick r:id="rId2"/>
              </a:rPr>
              <a:t>www.icmr.nic.in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2018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© Copyright Indian Council of Medical</a:t>
            </a:r>
            <a:r>
              <a:rPr dirty="0" sz="9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Palladio Uralic"/>
              <a:cs typeface="Palladio Uralic"/>
            </a:endParaRPr>
          </a:p>
          <a:p>
            <a:pPr algn="just" marL="12700" marR="5080">
              <a:lnSpc>
                <a:spcPct val="143500"/>
              </a:lnSpc>
            </a:pP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The use of content from this handbook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permitted for all non-commercial purposes giving </a:t>
            </a:r>
            <a:r>
              <a:rPr dirty="0" sz="900" spc="10">
                <a:solidFill>
                  <a:srgbClr val="231F20"/>
                </a:solidFill>
                <a:latin typeface="Palladio Uralic"/>
                <a:cs typeface="Palladio Uralic"/>
              </a:rPr>
              <a:t>full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acknowledgement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ICMR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which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shall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held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liable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damages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whatsoever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as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result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use or application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contents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document.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ICMR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reserves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right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update and change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contents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without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notice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accepts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liability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any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errors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omissions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this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regard.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Care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has</a:t>
            </a:r>
            <a:r>
              <a:rPr dirty="0" sz="9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been  taken to present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information accurately,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however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reader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urged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check latest notifications/  rules/regulations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by GOI from time to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time.</a:t>
            </a:r>
            <a:endParaRPr sz="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Palladio Uralic"/>
              <a:cs typeface="Palladio Uralic"/>
            </a:endParaRPr>
          </a:p>
          <a:p>
            <a:pPr algn="just" marL="647700" marR="5080" indent="-635635">
              <a:lnSpc>
                <a:spcPct val="143500"/>
              </a:lnSpc>
            </a:pP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Cover page:This is the image of the cover page of National Ethical Guidelines for Biomedical </a:t>
            </a:r>
            <a:r>
              <a:rPr dirty="0" sz="900" spc="5">
                <a:solidFill>
                  <a:srgbClr val="231F20"/>
                </a:solidFill>
                <a:latin typeface="Palladio Uralic"/>
                <a:cs typeface="Palladio Uralic"/>
              </a:rPr>
              <a:t>and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Involving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Participants 2017.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This handbook is prepared from this  source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document in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2018.</a:t>
            </a:r>
            <a:endParaRPr sz="9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26349" y="1491348"/>
          <a:ext cx="5186045" cy="527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1440"/>
              </a:tblGrid>
              <a:tr h="309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50"/>
                        </a:spcBef>
                        <a:tabLst>
                          <a:tab pos="561340" algn="l"/>
                          <a:tab pos="4447540" algn="l"/>
                        </a:tabLst>
                      </a:pPr>
                      <a:r>
                        <a:rPr dirty="0" sz="10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S. </a:t>
                      </a:r>
                      <a:r>
                        <a:rPr dirty="0" sz="10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No.	</a:t>
                      </a:r>
                      <a:r>
                        <a:rPr dirty="0" sz="1000" spc="-5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Sections	</a:t>
                      </a:r>
                      <a:r>
                        <a:rPr dirty="0" sz="10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Page</a:t>
                      </a:r>
                      <a:r>
                        <a:rPr dirty="0" sz="1000" spc="-2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b="1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No.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698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5A5D2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Foreword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6540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7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4650740" algn="l"/>
                        </a:tabLst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Introduction	1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6032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E4F2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438784" algn="l"/>
                          <a:tab pos="4650740" algn="l"/>
                        </a:tabLst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1.	Statement of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general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principles	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2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5588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7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05"/>
                        </a:spcBef>
                        <a:tabLst>
                          <a:tab pos="438784" algn="l"/>
                          <a:tab pos="4650105" algn="l"/>
                        </a:tabLst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2.	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General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ethical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issues	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3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5143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E4F2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65"/>
                        </a:spcBef>
                        <a:tabLst>
                          <a:tab pos="438784" algn="l"/>
                          <a:tab pos="4650740" algn="l"/>
                        </a:tabLst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3.	Responsible conduct of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r>
                        <a:rPr dirty="0" sz="1000" spc="-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(RCR)	5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463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7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438784" algn="l"/>
                          <a:tab pos="4650740" algn="l"/>
                        </a:tabLst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4.	Ethical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review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procedures	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6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4191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E4F2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438784" algn="l"/>
                          <a:tab pos="4650740" algn="l"/>
                        </a:tabLst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5.	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Informed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consent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process	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8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683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7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35"/>
                        </a:spcBef>
                        <a:tabLst>
                          <a:tab pos="438784" algn="l"/>
                          <a:tab pos="4650105" algn="l"/>
                        </a:tabLst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6.	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Vulnerability	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6794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E4F2"/>
                    </a:solidFill>
                  </a:tcPr>
                </a:tc>
              </a:tr>
              <a:tr h="309587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00"/>
                        </a:spcBef>
                        <a:tabLst>
                          <a:tab pos="438784" algn="l"/>
                          <a:tab pos="4650740" algn="l"/>
                        </a:tabLst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7.	Clinical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trials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of drugs and</a:t>
                      </a:r>
                      <a:r>
                        <a:rPr dirty="0" sz="1000" spc="-2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other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interventions	11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6350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7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59"/>
                        </a:spcBef>
                        <a:tabLst>
                          <a:tab pos="4650740" algn="l"/>
                        </a:tabLst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8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&amp;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9. </a:t>
                      </a:r>
                      <a:r>
                        <a:rPr dirty="0" sz="9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Public </a:t>
                      </a:r>
                      <a:r>
                        <a:rPr dirty="0" sz="95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health </a:t>
                      </a:r>
                      <a:r>
                        <a:rPr dirty="0" sz="9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 </a:t>
                      </a:r>
                      <a:r>
                        <a:rPr dirty="0" sz="95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&amp; </a:t>
                      </a:r>
                      <a:r>
                        <a:rPr dirty="0" sz="9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Social and </a:t>
                      </a:r>
                      <a:r>
                        <a:rPr dirty="0" sz="95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behavioural sciences </a:t>
                      </a:r>
                      <a:r>
                        <a:rPr dirty="0" sz="9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</a:t>
                      </a:r>
                      <a:r>
                        <a:rPr dirty="0" sz="950" spc="7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for</a:t>
                      </a:r>
                      <a:r>
                        <a:rPr dirty="0" sz="95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health	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13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58419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E4F2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25"/>
                        </a:spcBef>
                        <a:tabLst>
                          <a:tab pos="438784" algn="l"/>
                          <a:tab pos="4650740" algn="l"/>
                        </a:tabLst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10.	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Human genetics testing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and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research	14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5397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7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85"/>
                        </a:spcBef>
                        <a:tabLst>
                          <a:tab pos="438784" algn="l"/>
                          <a:tab pos="4650740" algn="l"/>
                        </a:tabLst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11.	Biological materials,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biobanking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datasets	15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4889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E4F2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438784" algn="l"/>
                          <a:tab pos="4650740" algn="l"/>
                        </a:tabLst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12.	Research during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humanitarian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emergencies</a:t>
                      </a:r>
                      <a:r>
                        <a:rPr dirty="0" sz="1000" spc="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and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disasters	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16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444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7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References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937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E4F2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Standard operating</a:t>
                      </a:r>
                      <a:r>
                        <a:rPr dirty="0" sz="1000" spc="-1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procedures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3492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DEDF7"/>
                    </a:solidFill>
                  </a:tcPr>
                </a:tc>
              </a:tr>
              <a:tr h="309600"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Members of Ethics Advisory </a:t>
                      </a:r>
                      <a:r>
                        <a:rPr dirty="0" sz="10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Group &amp;</a:t>
                      </a:r>
                      <a:r>
                        <a:rPr dirty="0" sz="1000" spc="-3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10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Secretariat</a:t>
                      </a:r>
                      <a:endParaRPr sz="10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6604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E4F2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336507" y="1089786"/>
            <a:ext cx="19513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9" b="1">
                <a:solidFill>
                  <a:srgbClr val="433086"/>
                </a:solidFill>
                <a:latin typeface="Verdana"/>
                <a:cs typeface="Verdana"/>
              </a:rPr>
              <a:t>TABLE </a:t>
            </a:r>
            <a:r>
              <a:rPr dirty="0" sz="2000" spc="-540" b="1">
                <a:solidFill>
                  <a:srgbClr val="433086"/>
                </a:solidFill>
                <a:latin typeface="Verdana"/>
                <a:cs typeface="Verdana"/>
              </a:rPr>
              <a:t>OF</a:t>
            </a:r>
            <a:r>
              <a:rPr dirty="0" sz="2000" spc="-430" b="1">
                <a:solidFill>
                  <a:srgbClr val="433086"/>
                </a:solidFill>
                <a:latin typeface="Verdana"/>
                <a:cs typeface="Verdana"/>
              </a:rPr>
              <a:t> </a:t>
            </a:r>
            <a:r>
              <a:rPr dirty="0" sz="2000" spc="-550" b="1">
                <a:solidFill>
                  <a:srgbClr val="433086"/>
                </a:solidFill>
                <a:latin typeface="Verdana"/>
                <a:cs typeface="Verdana"/>
              </a:rPr>
              <a:t>CONTENTS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999" y="794245"/>
            <a:ext cx="5562003" cy="7269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4151" y="7955716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1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1492301"/>
            <a:ext cx="5210175" cy="163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October 2017,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Medical Research issued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 spc="20">
                <a:solidFill>
                  <a:srgbClr val="231F20"/>
                </a:solidFill>
                <a:latin typeface="Palladio Uralic"/>
                <a:cs typeface="Palladio Uralic"/>
              </a:rPr>
              <a:t>National </a:t>
            </a:r>
            <a:r>
              <a:rPr dirty="0" sz="1000" spc="25">
                <a:solidFill>
                  <a:srgbClr val="231F20"/>
                </a:solidFill>
                <a:latin typeface="Palladio Uralic"/>
                <a:cs typeface="Palladio Uralic"/>
              </a:rPr>
              <a:t>Ethical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 Involving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Human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Participants.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purpose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guidelines is 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safeguard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dignity, rights, safety and well-being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human  participants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involved in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These guidelines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followed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by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stakeholders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including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institutions,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committees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(ECs),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researchers</a:t>
            </a:r>
            <a:r>
              <a:rPr dirty="0" sz="10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sponsors/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funding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agencies.</a:t>
            </a:r>
            <a:endParaRPr sz="1000">
              <a:latin typeface="Palladio Uralic"/>
              <a:cs typeface="Palladio Uralic"/>
            </a:endParaRPr>
          </a:p>
          <a:p>
            <a:pPr algn="just" marL="12700" marR="5080">
              <a:lnSpc>
                <a:spcPct val="129200"/>
              </a:lnSpc>
              <a:spcBef>
                <a:spcPts val="280"/>
              </a:spcBef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handbook provides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quick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reference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all 12 sections 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ICMR National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Ethical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Guidelines,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2017.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For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complete details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this source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document may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referred</a:t>
            </a:r>
            <a:r>
              <a:rPr dirty="0" sz="1000" spc="-5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to.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001" y="3384003"/>
            <a:ext cx="5184140" cy="3240405"/>
          </a:xfrm>
          <a:prstGeom prst="rect">
            <a:avLst/>
          </a:prstGeom>
          <a:solidFill>
            <a:srgbClr val="D4DCF0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Scope</a:t>
            </a:r>
            <a:endParaRPr sz="900">
              <a:latin typeface="Palladio Uralic"/>
              <a:cs typeface="Palladio Uralic"/>
            </a:endParaRPr>
          </a:p>
          <a:p>
            <a:pPr algn="just" marL="183515" marR="174625" indent="-5080">
              <a:lnSpc>
                <a:spcPct val="143500"/>
              </a:lnSpc>
              <a:spcBef>
                <a:spcPts val="285"/>
              </a:spcBef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guidelines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are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biomedical,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social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behavioural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science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5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health 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India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participants,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biological</a:t>
            </a:r>
            <a:r>
              <a:rPr dirty="0" sz="900" spc="-7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material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PURPOSE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such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be:</a:t>
            </a:r>
            <a:endParaRPr sz="900">
              <a:latin typeface="Palladio Uralic"/>
              <a:cs typeface="Palladio Uralic"/>
            </a:endParaRPr>
          </a:p>
          <a:p>
            <a:pPr algn="just" marL="382905" marR="323850" indent="-197485">
              <a:lnSpc>
                <a:spcPct val="143500"/>
              </a:lnSpc>
              <a:spcBef>
                <a:spcPts val="284"/>
              </a:spcBef>
              <a:buAutoNum type="romanLcPeriod"/>
              <a:tabLst>
                <a:tab pos="3835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DIRECTED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towards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enhancing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knowledge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about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condition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while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maintaining  sensitivity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Indian cultural,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social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natural</a:t>
            </a:r>
            <a:r>
              <a:rPr dirty="0" sz="9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environments.</a:t>
            </a:r>
            <a:endParaRPr sz="900">
              <a:latin typeface="Palladio Uralic"/>
              <a:cs typeface="Palladio Uralic"/>
            </a:endParaRPr>
          </a:p>
          <a:p>
            <a:pPr algn="just" marL="382905" marR="174625" indent="-197485">
              <a:lnSpc>
                <a:spcPct val="169800"/>
              </a:lnSpc>
              <a:buAutoNum type="romanLcPeriod"/>
              <a:tabLst>
                <a:tab pos="3835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conditions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such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no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person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persons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become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mere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means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for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 betterment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 others and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that human beings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who are subjected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any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and/or 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research or scientific experimentation are dealt with in a manner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conducive to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  consistent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their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dignity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well-being,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under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conditions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professional</a:t>
            </a:r>
            <a:r>
              <a:rPr dirty="0" sz="9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fair</a:t>
            </a:r>
            <a:r>
              <a:rPr dirty="0" sz="900" spc="-2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treatment 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1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transparency.</a:t>
            </a:r>
            <a:endParaRPr sz="900">
              <a:latin typeface="Palladio Uralic"/>
              <a:cs typeface="Palladio Uralic"/>
            </a:endParaRPr>
          </a:p>
          <a:p>
            <a:pPr algn="just" marL="382905" marR="313690" indent="-197485">
              <a:lnSpc>
                <a:spcPct val="143500"/>
              </a:lnSpc>
              <a:spcBef>
                <a:spcPts val="280"/>
              </a:spcBef>
              <a:buAutoNum type="romanLcPeriod"/>
              <a:tabLst>
                <a:tab pos="383540" algn="l"/>
              </a:tabLst>
            </a:pP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SUBJECTED</a:t>
            </a:r>
            <a:r>
              <a:rPr dirty="0" sz="900" spc="-6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regime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EVALUATION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at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stages,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i.e.,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design,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conduct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900" spc="-6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reporting  of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900">
                <a:solidFill>
                  <a:srgbClr val="231F20"/>
                </a:solidFill>
                <a:latin typeface="Palladio Uralic"/>
                <a:cs typeface="Palladio Uralic"/>
              </a:rPr>
              <a:t>results</a:t>
            </a:r>
            <a:r>
              <a:rPr dirty="0" sz="9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Palladio Uralic"/>
                <a:cs typeface="Palladio Uralic"/>
              </a:rPr>
              <a:t>thereof.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2379" y="1089786"/>
            <a:ext cx="145986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60">
                <a:solidFill>
                  <a:srgbClr val="0066B3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955716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Palladio Uralic"/>
                <a:cs typeface="Palladio Uralic"/>
              </a:rPr>
              <a:t>2</a:t>
            </a:r>
            <a:endParaRPr sz="9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3094" y="7956784"/>
            <a:ext cx="2443480" cy="1581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INDIAN COUNCIL </a:t>
            </a:r>
            <a:r>
              <a:rPr dirty="0" sz="850" spc="10" b="1">
                <a:solidFill>
                  <a:srgbClr val="231F20"/>
                </a:solidFill>
                <a:latin typeface="Palladio Uralic"/>
                <a:cs typeface="Palladio Uralic"/>
              </a:rPr>
              <a:t>OF MEDICAL</a:t>
            </a:r>
            <a:r>
              <a:rPr dirty="0" sz="85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850" spc="5" b="1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endParaRPr sz="85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16737"/>
            <a:ext cx="6624320" cy="216535"/>
          </a:xfrm>
          <a:custGeom>
            <a:avLst/>
            <a:gdLst/>
            <a:ahLst/>
            <a:cxnLst/>
            <a:rect l="l" t="t" r="r" b="b"/>
            <a:pathLst>
              <a:path w="6624320" h="216534">
                <a:moveTo>
                  <a:pt x="6624002" y="0"/>
                </a:moveTo>
                <a:lnTo>
                  <a:pt x="0" y="0"/>
                </a:lnTo>
                <a:lnTo>
                  <a:pt x="0" y="216001"/>
                </a:lnTo>
                <a:lnTo>
                  <a:pt x="6624002" y="216001"/>
                </a:lnTo>
                <a:lnTo>
                  <a:pt x="6624002" y="0"/>
                </a:lnTo>
                <a:close/>
              </a:path>
            </a:pathLst>
          </a:custGeom>
          <a:solidFill>
            <a:srgbClr val="1FB3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35740" y="526694"/>
            <a:ext cx="7816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SECTION</a:t>
            </a:r>
            <a:r>
              <a:rPr dirty="0" sz="1050" spc="175" b="1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1050" b="1">
                <a:solidFill>
                  <a:srgbClr val="FFFFFF"/>
                </a:solidFill>
                <a:latin typeface="Palladio Uralic"/>
                <a:cs typeface="Palladio Uralic"/>
              </a:rPr>
              <a:t>1</a:t>
            </a:r>
            <a:endParaRPr sz="1050">
              <a:latin typeface="Palladio Uralic"/>
              <a:cs typeface="Palladio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1492186"/>
            <a:ext cx="5210175" cy="2470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lvl="1" marL="372110" marR="5080" indent="-360045">
              <a:lnSpc>
                <a:spcPct val="129200"/>
              </a:lnSpc>
              <a:spcBef>
                <a:spcPts val="10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Every research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has some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inherent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probabilities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harm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or risk 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thus, protection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3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and/or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communities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should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built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into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design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study.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080" indent="-360045">
              <a:lnSpc>
                <a:spcPct val="1292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While conducting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biomedical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health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four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basic principles namely; 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respect for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persons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(autonomy),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beneficence, non-maleficence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and justice must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guide 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research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in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order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to protect the </a:t>
            </a:r>
            <a:r>
              <a:rPr dirty="0" sz="1000" spc="10">
                <a:solidFill>
                  <a:srgbClr val="231F20"/>
                </a:solidFill>
                <a:latin typeface="Palladio Uralic"/>
                <a:cs typeface="Palladio Uralic"/>
              </a:rPr>
              <a:t>dignity, rights, safety and well-being </a:t>
            </a:r>
            <a:r>
              <a:rPr dirty="0" sz="1000" spc="5">
                <a:solidFill>
                  <a:srgbClr val="231F20"/>
                </a:solidFill>
                <a:latin typeface="Palladio Uralic"/>
                <a:cs typeface="Palladio Uralic"/>
              </a:rPr>
              <a:t>of </a:t>
            </a:r>
            <a:r>
              <a:rPr dirty="0" sz="1000" spc="15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participants.</a:t>
            </a:r>
            <a:endParaRPr sz="1000">
              <a:latin typeface="Palladio Uralic"/>
              <a:cs typeface="Palladio Uralic"/>
            </a:endParaRPr>
          </a:p>
          <a:p>
            <a:pPr algn="just" lvl="1" marL="372745" indent="-3600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ECs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must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ensure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is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conducted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in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accordance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with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</a:t>
            </a:r>
            <a:r>
              <a:rPr dirty="0" sz="1000" spc="-4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basic</a:t>
            </a:r>
            <a:r>
              <a:rPr dirty="0" sz="1000" spc="-3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principles.</a:t>
            </a:r>
            <a:endParaRPr sz="1000">
              <a:latin typeface="Palladio Uralic"/>
              <a:cs typeface="Palladio Uralic"/>
            </a:endParaRPr>
          </a:p>
          <a:p>
            <a:pPr algn="just" lvl="1" marL="372110" marR="5715" indent="-360045">
              <a:lnSpc>
                <a:spcPct val="1292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The basic principles have been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expanded into 12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general principles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(Table 1),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that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are 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applicable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to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all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biomedical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and</a:t>
            </a:r>
            <a:r>
              <a:rPr dirty="0" sz="1000" spc="-8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health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involving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human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participants</a:t>
            </a:r>
            <a:r>
              <a:rPr dirty="0" sz="1000" spc="-90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Palladio Uralic"/>
                <a:cs typeface="Palladio Uralic"/>
              </a:rPr>
              <a:t>or</a:t>
            </a:r>
            <a:r>
              <a:rPr dirty="0" sz="1000" spc="-8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research  </a:t>
            </a:r>
            <a:r>
              <a:rPr dirty="0" sz="1000" spc="-5">
                <a:solidFill>
                  <a:srgbClr val="231F20"/>
                </a:solidFill>
                <a:latin typeface="Palladio Uralic"/>
                <a:cs typeface="Palladio Uralic"/>
              </a:rPr>
              <a:t>using their biological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material or</a:t>
            </a:r>
            <a:r>
              <a:rPr dirty="0" sz="1000" spc="-15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>
                <a:solidFill>
                  <a:srgbClr val="231F20"/>
                </a:solidFill>
                <a:latin typeface="Palladio Uralic"/>
                <a:cs typeface="Palladio Uralic"/>
              </a:rPr>
              <a:t>data.</a:t>
            </a:r>
            <a:endParaRPr sz="1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Table 1: General</a:t>
            </a:r>
            <a:r>
              <a:rPr dirty="0" sz="1000" spc="-20" b="1">
                <a:solidFill>
                  <a:srgbClr val="231F20"/>
                </a:solidFill>
                <a:latin typeface="Palladio Uralic"/>
                <a:cs typeface="Palladio Uralic"/>
              </a:rPr>
              <a:t> </a:t>
            </a:r>
            <a:r>
              <a:rPr dirty="0" sz="1000" b="1">
                <a:solidFill>
                  <a:srgbClr val="231F20"/>
                </a:solidFill>
                <a:latin typeface="Palladio Uralic"/>
                <a:cs typeface="Palladio Uralic"/>
              </a:rPr>
              <a:t>Principles</a:t>
            </a:r>
            <a:endParaRPr sz="10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2757" y="1089786"/>
            <a:ext cx="3538854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45">
                <a:solidFill>
                  <a:srgbClr val="1FB3DE"/>
                </a:solidFill>
              </a:rPr>
              <a:t>STATEMENT </a:t>
            </a:r>
            <a:r>
              <a:rPr dirty="0" spc="-540">
                <a:solidFill>
                  <a:srgbClr val="1FB3DE"/>
                </a:solidFill>
              </a:rPr>
              <a:t>OF </a:t>
            </a:r>
            <a:r>
              <a:rPr dirty="0" spc="-515">
                <a:solidFill>
                  <a:srgbClr val="1FB3DE"/>
                </a:solidFill>
              </a:rPr>
              <a:t>GENERAL</a:t>
            </a:r>
            <a:r>
              <a:rPr dirty="0" spc="-500">
                <a:solidFill>
                  <a:srgbClr val="1FB3DE"/>
                </a:solidFill>
              </a:rPr>
              <a:t> </a:t>
            </a:r>
            <a:r>
              <a:rPr dirty="0" spc="-509">
                <a:solidFill>
                  <a:srgbClr val="1FB3DE"/>
                </a:solidFill>
              </a:rPr>
              <a:t>PRINCIPLES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19999" y="4112996"/>
          <a:ext cx="5189220" cy="1872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350"/>
                <a:gridCol w="2500629"/>
              </a:tblGrid>
              <a:tr h="31041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1. Principle of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Essentiality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825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7. Principle of Professional</a:t>
                      </a:r>
                      <a:r>
                        <a:rPr dirty="0" sz="900" spc="-5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Competence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825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FF8"/>
                    </a:solidFill>
                  </a:tcPr>
                </a:tc>
              </a:tr>
              <a:tr h="31041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2. Principle of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Voluntariness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825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E6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8. Principle of Maximization of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Benefit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825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E6F5"/>
                    </a:solidFill>
                  </a:tcPr>
                </a:tc>
              </a:tr>
              <a:tr h="31041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3. Principle of</a:t>
                      </a:r>
                      <a:r>
                        <a:rPr dirty="0" sz="900" spc="-3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Non-exploitation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825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9. Principle of Institutional</a:t>
                      </a:r>
                      <a:r>
                        <a:rPr dirty="0" sz="900" spc="-6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Arrangements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825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FF8"/>
                    </a:solidFill>
                  </a:tcPr>
                </a:tc>
              </a:tr>
              <a:tr h="31041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4. Principle of Social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Responsibility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825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E6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10. Principle of Transparency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&amp;</a:t>
                      </a:r>
                      <a:r>
                        <a:rPr dirty="0" sz="900" spc="-1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Accountability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825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E6F5"/>
                    </a:solidFill>
                  </a:tcPr>
                </a:tc>
              </a:tr>
              <a:tr h="31041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5. Principle of Ensuring Privacy </a:t>
                      </a:r>
                      <a:r>
                        <a:rPr dirty="0" sz="900" spc="-5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&amp;</a:t>
                      </a:r>
                      <a:r>
                        <a:rPr dirty="0" sz="900" spc="-11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Confidentiality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825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FF8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11. Principle of Totality of</a:t>
                      </a:r>
                      <a:r>
                        <a:rPr dirty="0" sz="900" spc="-6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Responsibility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825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DEFF8"/>
                    </a:solidFill>
                  </a:tcPr>
                </a:tc>
              </a:tr>
              <a:tr h="31041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6. Principle of Risk</a:t>
                      </a:r>
                      <a:r>
                        <a:rPr dirty="0" sz="900" spc="-4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Minimization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825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E6F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12. Principle of Environmental</a:t>
                      </a:r>
                      <a:r>
                        <a:rPr dirty="0" sz="900" spc="-5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dirty="0" sz="900">
                          <a:solidFill>
                            <a:srgbClr val="231F20"/>
                          </a:solidFill>
                          <a:latin typeface="Palladio Uralic"/>
                          <a:cs typeface="Palladio Uralic"/>
                        </a:rPr>
                        <a:t>Protection</a:t>
                      </a:r>
                      <a:endParaRPr sz="900">
                        <a:latin typeface="Palladio Uralic"/>
                        <a:cs typeface="Palladio Uralic"/>
                      </a:endParaRPr>
                    </a:p>
                  </a:txBody>
                  <a:tcPr marL="0" marR="0" marB="0" marT="825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E6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2020-12-24T08:14:03Z</dcterms:created>
  <dcterms:modified xsi:type="dcterms:W3CDTF">2020-12-24T08:14:03Z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2018-09-25T00:00:00Z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2020-12-24T00:00:00Z</vt:filetime>
  </property>
</Properties>
</file>